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0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</p:sldIdLst>
  <p:sldSz cx="9144000" cy="5143500" type="screen16x9"/>
  <p:notesSz cx="6858000" cy="9144000"/>
  <p:embeddedFontLst>
    <p:embeddedFont>
      <p:font typeface="Roboto" panose="02000000000000000000" pitchFamily="2" charset="0"/>
      <p:regular r:id="rId106"/>
      <p:bold r:id="rId107"/>
      <p:italic r:id="rId108"/>
      <p:boldItalic r:id="rId10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AB914A-8EAE-4B13-9CB1-6F388BE49153}">
  <a:tblStyle styleId="{D5AB914A-8EAE-4B13-9CB1-6F388BE4915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0" y="1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font" Target="fonts/font2.fntdata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font" Target="fonts/font3.fntdata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4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47628957b9_0_15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47628957b9_0_15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5875a135f2_8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15875a135f2_8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1541d7242c8_4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1541d7242c8_4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15875a135f2_8_2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15875a135f2_8_2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5" name="Google Shape;1005;g15875a135f2_8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6" name="Google Shape;1006;g15875a135f2_8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47628957b9_0_15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47628957b9_0_15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47628957b9_0_15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47628957b9_0_15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7628957b9_0_1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47628957b9_0_1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47628957b9_0_15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47628957b9_0_15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47628957b9_0_1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47628957b9_0_1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47628957b9_0_15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47628957b9_0_15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47628957b9_0_15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47628957b9_0_15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47628957b9_0_15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147628957b9_0_15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541d7242c8_4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541d7242c8_4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47628957b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47628957b9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541d7242c8_4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541d7242c8_4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541d7242c8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541d7242c8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541d7242c8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541d7242c8_1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541d7242c8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541d7242c8_1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541d7242c8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541d7242c8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541d7242c8_1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541d7242c8_1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541d7242c8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541d7242c8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1541d7242c8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1541d7242c8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541d7242c8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541d7242c8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541d7242c8_1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541d7242c8_1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47628957b9_0_1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47628957b9_0_1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541d7242c8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541d7242c8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541d7242c8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541d7242c8_1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541d7242c8_1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1541d7242c8_1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541d7242c8_1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541d7242c8_1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15832a81c3a_1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15832a81c3a_1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5832a81c3a_1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5832a81c3a_1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15832a81c3a_1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15832a81c3a_1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541c318f3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541c318f3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15875a135f2_1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15875a135f2_1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585a566845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1585a566845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5458a2e2af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5458a2e2af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1541c318f3e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1541c318f3e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541c318f3e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541c318f3e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541c318f3e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1541c318f3e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1541c318f3e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1541c318f3e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15875a135f2_1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15875a135f2_1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1585a566845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1585a566845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15832a81c3a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15832a81c3a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5832a81c3a_5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5832a81c3a_5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5832a81c3a_5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5832a81c3a_5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15875a135f2_7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15875a135f2_7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5458a2e2af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5458a2e2af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1541d7242c8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1541d7242c8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541d7242c8_2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1541d7242c8_2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15832a81c3a_5_4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15832a81c3a_5_4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5832a81c3a_5_4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5832a81c3a_5_4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15832a81c3a_5_2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15832a81c3a_5_2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5832a81c3a_5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15832a81c3a_5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g1541d7242c8_2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9" name="Google Shape;569;g1541d7242c8_2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15875a135f2_7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15875a135f2_7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15875a135f2_7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15875a135f2_7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1541d7242c8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1541d7242c8_2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5458a2e2a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5458a2e2a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541d7242c8_2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541d7242c8_2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1541d7242c8_2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1541d7242c8_2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1541d7242c8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1541d7242c8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541d7242c8_2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541d7242c8_2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15875a135f2_7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15875a135f2_7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1541d7242c8_2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1541d7242c8_2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541d7242c8_4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541d7242c8_4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1541d7242c8_4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1541d7242c8_4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1541d7242c8_4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1541d7242c8_4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1541d7242c8_4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1541d7242c8_4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5458a2e2a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5458a2e2a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15875a135f2_8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15875a135f2_8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541d7242c8_4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1541d7242c8_4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15875a135f2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15875a135f2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15875a135f2_8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15875a135f2_8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5875a135f2_8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15875a135f2_8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1541d7242c8_4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1541d7242c8_4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1541d7242c8_4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1541d7242c8_4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5875a135f2_8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5875a135f2_8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5875a135f2_8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5875a135f2_8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15875a135f2_8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3" name="Google Shape;783;g15875a135f2_8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5458a2e2af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5458a2e2af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5875a135f2_8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5875a135f2_8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g15875a135f2_8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6" name="Google Shape;816;g15875a135f2_8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g15875a135f2_8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" name="Google Shape;829;g15875a135f2_8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1541d7242c8_4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1" name="Google Shape;841;g1541d7242c8_4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1541d7242c8_4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1541d7242c8_4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1541d7242c8_4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1541d7242c8_4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15875a135f2_8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15875a135f2_8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1541d7242c8_4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1541d7242c8_4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1541d7242c8_4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1541d7242c8_4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1541d7242c8_4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" name="Google Shape;900;g1541d7242c8_4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47628957b9_0_15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47628957b9_0_15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1541d7242c8_4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1541d7242c8_4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541d7242c8_4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1541d7242c8_4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1541d7242c8_4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" name="Google Shape;926;g1541d7242c8_4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g1541d7242c8_4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Google Shape;932;g1541d7242c8_4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1541d7242c8_4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1541d7242c8_4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541d7242c8_4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541d7242c8_4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15875a135f2_8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15875a135f2_8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1541d7242c8_4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1541d7242c8_4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1541d7242c8_4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1541d7242c8_4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5875a135f2_8_2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5875a135f2_8_2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00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7" Type="http://schemas.openxmlformats.org/officeDocument/2006/relationships/image" Target="../media/image205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04.png"/><Relationship Id="rId5" Type="http://schemas.openxmlformats.org/officeDocument/2006/relationships/image" Target="../media/image203.png"/><Relationship Id="rId4" Type="http://schemas.openxmlformats.org/officeDocument/2006/relationships/image" Target="../media/image202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0.png"/><Relationship Id="rId9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developers.naver.com/docs/utils/captcha/examples/#%EC%BA%A1%EC%B0%A8-%ED%82%A4-%EB%B0%9C%EA%B8%89-%EC%9A%94%EC%B2%AD" TargetMode="Externa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2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1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25.png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7" Type="http://schemas.openxmlformats.org/officeDocument/2006/relationships/image" Target="../media/image1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2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3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07.png"/><Relationship Id="rId4" Type="http://schemas.openxmlformats.org/officeDocument/2006/relationships/image" Target="../media/image1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7" Type="http://schemas.openxmlformats.org/officeDocument/2006/relationships/image" Target="../media/image14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7" Type="http://schemas.openxmlformats.org/officeDocument/2006/relationships/image" Target="../media/image166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8.png"/><Relationship Id="rId4" Type="http://schemas.openxmlformats.org/officeDocument/2006/relationships/image" Target="../media/image17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5.png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8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0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4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98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307250"/>
            <a:ext cx="8222100" cy="174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항공사 통합 국내선 예약 플랫폼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+ 리뷰 시스템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3181970"/>
            <a:ext cx="8222100" cy="8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/>
              <a:t>AI기반 스마트제조공정 빅데이터 분석 시스템 개발</a:t>
            </a:r>
            <a:endParaRPr sz="200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/>
              <a:t>4조   -   이국두   김성현   김성준   정택부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요구사항 분석</a:t>
            </a:r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항공권 가격 정보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제휴카드 등 할인 정보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리뷰 및 별점을 통한 선호도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●"/>
            </a:pPr>
            <a:r>
              <a:rPr lang="ko" sz="2500"/>
              <a:t>기타 국내선 운항 및 이용정보</a:t>
            </a:r>
            <a:endParaRPr sz="250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4385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6023" y="2760198"/>
            <a:ext cx="3269275" cy="685375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12"/>
          <p:cNvSpPr txBox="1"/>
          <p:nvPr/>
        </p:nvSpPr>
        <p:spPr>
          <a:xfrm>
            <a:off x="6856500" y="2494250"/>
            <a:ext cx="2287500" cy="400200"/>
          </a:xfrm>
          <a:prstGeom prst="rect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mypage메인에서이동시</a:t>
            </a:r>
            <a:endParaRPr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" name="Google Shape;98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085975" cy="232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4" name="Google Shape;98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5250" y="114300"/>
            <a:ext cx="6189458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628900"/>
            <a:ext cx="6167544" cy="23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6" name="Google Shape;986;p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69150" y="4422075"/>
            <a:ext cx="4950826" cy="460125"/>
          </a:xfrm>
          <a:prstGeom prst="rect">
            <a:avLst/>
          </a:prstGeom>
          <a:noFill/>
          <a:ln>
            <a:noFill/>
          </a:ln>
        </p:spPr>
      </p:pic>
      <p:sp>
        <p:nvSpPr>
          <p:cNvPr id="987" name="Google Shape;987;p113"/>
          <p:cNvSpPr txBox="1"/>
          <p:nvPr/>
        </p:nvSpPr>
        <p:spPr>
          <a:xfrm>
            <a:off x="307075" y="1850125"/>
            <a:ext cx="1704300" cy="6156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8" name="Google Shape;988;p113"/>
          <p:cNvSpPr txBox="1"/>
          <p:nvPr/>
        </p:nvSpPr>
        <p:spPr>
          <a:xfrm>
            <a:off x="130500" y="76775"/>
            <a:ext cx="1973100" cy="16932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9" name="Google Shape;989;p113"/>
          <p:cNvSpPr txBox="1"/>
          <p:nvPr/>
        </p:nvSpPr>
        <p:spPr>
          <a:xfrm>
            <a:off x="7907175" y="445250"/>
            <a:ext cx="629400" cy="400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990" name="Google Shape;990;p113"/>
          <p:cNvCxnSpPr/>
          <p:nvPr/>
        </p:nvCxnSpPr>
        <p:spPr>
          <a:xfrm rot="10800000" flipH="1">
            <a:off x="3124475" y="2072850"/>
            <a:ext cx="1512300" cy="30600"/>
          </a:xfrm>
          <a:prstGeom prst="bentConnector3">
            <a:avLst>
              <a:gd name="adj1" fmla="val 97464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91" name="Google Shape;991;p113"/>
          <p:cNvSpPr txBox="1"/>
          <p:nvPr/>
        </p:nvSpPr>
        <p:spPr>
          <a:xfrm>
            <a:off x="4936225" y="3431550"/>
            <a:ext cx="1558800" cy="4002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2" name="Google Shape;992;p113"/>
          <p:cNvSpPr txBox="1"/>
          <p:nvPr/>
        </p:nvSpPr>
        <p:spPr>
          <a:xfrm>
            <a:off x="5105100" y="1850125"/>
            <a:ext cx="2085900" cy="831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추가하려니깐 writer은 board2vo에 있음 여기서 문제</a:t>
            </a:r>
            <a:endParaRPr>
              <a:solidFill>
                <a:srgbClr val="FF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3" name="Google Shape;993;p113"/>
          <p:cNvSpPr txBox="1"/>
          <p:nvPr/>
        </p:nvSpPr>
        <p:spPr>
          <a:xfrm>
            <a:off x="7377600" y="1465200"/>
            <a:ext cx="1673400" cy="21240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38761D"/>
                </a:solidFill>
                <a:latin typeface="Roboto"/>
                <a:ea typeface="Roboto"/>
                <a:cs typeface="Roboto"/>
                <a:sym typeface="Roboto"/>
              </a:rPr>
              <a:t>여기서 유틸(board2Util) 부분을 재활용해서 안 만들고 있는 곳에 연결 시켰더니 페이퍼가 모두가보는 후기와 연결되어 버리는 문제점이 생김</a:t>
            </a:r>
            <a:endParaRPr>
              <a:solidFill>
                <a:srgbClr val="38761D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4" name="Google Shape;994;p113"/>
          <p:cNvSpPr txBox="1"/>
          <p:nvPr/>
        </p:nvSpPr>
        <p:spPr>
          <a:xfrm>
            <a:off x="6893700" y="1082450"/>
            <a:ext cx="2157300" cy="6156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정확하진 않고 예상 이라 나중에 확인해볼 예정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95" name="Google Shape;995;p1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48687" y="114288"/>
            <a:ext cx="5202582" cy="202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6" name="Google Shape;996;p113"/>
          <p:cNvCxnSpPr/>
          <p:nvPr/>
        </p:nvCxnSpPr>
        <p:spPr>
          <a:xfrm>
            <a:off x="7039675" y="291725"/>
            <a:ext cx="10365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마이페이지에서 나의 글 확인하기 상세창</a:t>
            </a:r>
            <a:endParaRPr/>
          </a:p>
        </p:txBody>
      </p:sp>
      <p:pic>
        <p:nvPicPr>
          <p:cNvPr id="1002" name="Google Shape;1002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9651" y="804925"/>
            <a:ext cx="6729649" cy="394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3" name="Google Shape;1003;p114"/>
          <p:cNvSpPr txBox="1"/>
          <p:nvPr/>
        </p:nvSpPr>
        <p:spPr>
          <a:xfrm>
            <a:off x="168900" y="990300"/>
            <a:ext cx="3339300" cy="10467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컨트롤러로 @getmapper public ModelAndView Select 만들어서 주소는 바꿔주고 서비스는 있는 거 그대로 사용 하면 되는데 그냥 다 만들어 버림</a:t>
            </a:r>
            <a:endParaRPr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15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감사합니다.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목표</a:t>
            </a:r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➔"/>
            </a:pPr>
            <a:r>
              <a:rPr lang="ko" sz="2500"/>
              <a:t>DB를 사용하여 국내 항공사들의 가격 및 운항정보를 통합하여 제공</a:t>
            </a:r>
            <a:endParaRPr sz="25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500"/>
          </a:p>
          <a:p>
            <a:pPr marL="457200" lvl="0" indent="-387350" algn="l" rtl="0">
              <a:spcBef>
                <a:spcPts val="1200"/>
              </a:spcBef>
              <a:spcAft>
                <a:spcPts val="0"/>
              </a:spcAft>
              <a:buSzPts val="2500"/>
              <a:buChar char="➔"/>
            </a:pPr>
            <a:r>
              <a:rPr lang="ko" sz="2500"/>
              <a:t>리뷰 및 제휴카드 등 항공사 선택에 관련한 다양한 정보를 제공하여 소비자의 현명한 소비를 장려</a:t>
            </a:r>
            <a:endParaRPr sz="25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6858000" y="738725"/>
            <a:ext cx="18360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개발일정</a:t>
            </a:r>
            <a:endParaRPr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910952"/>
            <a:ext cx="4572001" cy="323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910950"/>
            <a:ext cx="4571996" cy="323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/>
          <p:nvPr/>
        </p:nvSpPr>
        <p:spPr>
          <a:xfrm>
            <a:off x="1558625" y="3786625"/>
            <a:ext cx="2163900" cy="14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4"/>
          <p:cNvSpPr/>
          <p:nvPr/>
        </p:nvSpPr>
        <p:spPr>
          <a:xfrm>
            <a:off x="216575" y="251675"/>
            <a:ext cx="605100" cy="14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992425" y="4245650"/>
            <a:ext cx="2730000" cy="14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4"/>
          <p:cNvSpPr txBox="1"/>
          <p:nvPr/>
        </p:nvSpPr>
        <p:spPr>
          <a:xfrm>
            <a:off x="1081875" y="155675"/>
            <a:ext cx="520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기획서 작성(주제선정, ERD설계, USECASE설계)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3" name="Google Shape;153;p24"/>
          <p:cNvSpPr/>
          <p:nvPr/>
        </p:nvSpPr>
        <p:spPr>
          <a:xfrm>
            <a:off x="216575" y="697450"/>
            <a:ext cx="605100" cy="14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24"/>
          <p:cNvSpPr txBox="1"/>
          <p:nvPr/>
        </p:nvSpPr>
        <p:spPr>
          <a:xfrm>
            <a:off x="1081875" y="594475"/>
            <a:ext cx="520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백엔드 개발 및 DB구현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4"/>
          <p:cNvSpPr/>
          <p:nvPr/>
        </p:nvSpPr>
        <p:spPr>
          <a:xfrm>
            <a:off x="216575" y="1129313"/>
            <a:ext cx="605100" cy="14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1081875" y="1033313"/>
            <a:ext cx="520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프론트엔드 개발 및 에러 검출/수정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7" name="Google Shape;157;p24"/>
          <p:cNvSpPr/>
          <p:nvPr/>
        </p:nvSpPr>
        <p:spPr>
          <a:xfrm>
            <a:off x="992425" y="4740750"/>
            <a:ext cx="1547100" cy="14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7275275" y="2793575"/>
            <a:ext cx="1547100" cy="14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24"/>
          <p:cNvSpPr/>
          <p:nvPr/>
        </p:nvSpPr>
        <p:spPr>
          <a:xfrm>
            <a:off x="4897175" y="3285200"/>
            <a:ext cx="1025700" cy="14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24"/>
          <p:cNvSpPr/>
          <p:nvPr/>
        </p:nvSpPr>
        <p:spPr>
          <a:xfrm>
            <a:off x="6142850" y="3285200"/>
            <a:ext cx="2074500" cy="14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24"/>
          <p:cNvSpPr/>
          <p:nvPr/>
        </p:nvSpPr>
        <p:spPr>
          <a:xfrm>
            <a:off x="5532025" y="3786625"/>
            <a:ext cx="1547100" cy="1467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1155C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2. DEPENDENCY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2400" y="2571750"/>
            <a:ext cx="1303875" cy="23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프로젝트 개발 환경</a:t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96" y="1872100"/>
            <a:ext cx="2751675" cy="15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23800" y="1872100"/>
            <a:ext cx="1778001" cy="177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36638" y="2058676"/>
            <a:ext cx="3728724" cy="96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6625" y="3450938"/>
            <a:ext cx="2180630" cy="154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345388" y="3094698"/>
            <a:ext cx="3204975" cy="165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3. USECASE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" name="Google Shape;18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550" y="0"/>
            <a:ext cx="8765751" cy="467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9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4. ERD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2100" y="201925"/>
            <a:ext cx="5093922" cy="439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1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5. 개발자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1769100" y="2571750"/>
            <a:ext cx="28029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6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INDEX</a:t>
            </a:r>
            <a:endParaRPr sz="6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/>
              <a:t>ABSTRACT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/>
              <a:t>DEPENDENCY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/>
              <a:t>USECASE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/>
              <a:t>ERD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/>
              <a:t>개발자</a:t>
            </a:r>
            <a:endParaRPr sz="3000"/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SzPts val="3000"/>
              <a:buAutoNum type="arabicPeriod"/>
            </a:pPr>
            <a:r>
              <a:rPr lang="ko" sz="3000"/>
              <a:t>코드설명</a:t>
            </a:r>
            <a:endParaRPr sz="3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344"/>
              <a:t>개발자</a:t>
            </a:r>
            <a:r>
              <a:rPr lang="ko"/>
              <a:t>(임무)</a:t>
            </a: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indent="-391001">
              <a:buSzPct val="96237"/>
              <a:buFont typeface="Roboto"/>
              <a:buChar char="★"/>
            </a:pPr>
            <a:r>
              <a:rPr lang="ko-KR" altLang="en-US" sz="2200" b="1" dirty="0" err="1"/>
              <a:t>이국두</a:t>
            </a:r>
            <a:r>
              <a:rPr lang="ko-KR" altLang="en-US" sz="2200" dirty="0"/>
              <a:t> </a:t>
            </a:r>
            <a:r>
              <a:rPr lang="en-US" altLang="ko-KR" sz="2200" dirty="0"/>
              <a:t>(</a:t>
            </a:r>
            <a:r>
              <a:rPr lang="ko-KR" altLang="en-US" sz="2200" dirty="0"/>
              <a:t>이용후기 게시판 경로</a:t>
            </a:r>
            <a:r>
              <a:rPr lang="en-US" altLang="ko-KR" sz="2200" dirty="0"/>
              <a:t>, </a:t>
            </a:r>
            <a:r>
              <a:rPr lang="ko-KR" altLang="en-US" sz="2200" dirty="0"/>
              <a:t>목록</a:t>
            </a:r>
            <a:r>
              <a:rPr lang="en-US" altLang="ko-KR" sz="2200" dirty="0"/>
              <a:t>, </a:t>
            </a:r>
            <a:r>
              <a:rPr lang="ko-KR" altLang="en-US" sz="2200" dirty="0"/>
              <a:t>검색</a:t>
            </a:r>
            <a:r>
              <a:rPr lang="en-US" altLang="ko-KR" sz="2200" dirty="0"/>
              <a:t>, </a:t>
            </a:r>
            <a:r>
              <a:rPr lang="ko-KR" altLang="en-US" sz="2200" dirty="0"/>
              <a:t>입력</a:t>
            </a:r>
            <a:r>
              <a:rPr lang="en-US" altLang="ko-KR" sz="2200" dirty="0"/>
              <a:t>, </a:t>
            </a:r>
            <a:r>
              <a:rPr lang="ko-KR" altLang="en-US" sz="2200" dirty="0"/>
              <a:t>수정</a:t>
            </a:r>
            <a:r>
              <a:rPr lang="en-US" altLang="ko-KR" sz="2200" dirty="0"/>
              <a:t>, </a:t>
            </a:r>
            <a:r>
              <a:rPr lang="ko-KR" altLang="en-US" sz="2200" dirty="0"/>
              <a:t>삭제</a:t>
            </a:r>
            <a:r>
              <a:rPr lang="en-US" altLang="ko-KR" sz="2200" dirty="0"/>
              <a:t>)</a:t>
            </a:r>
            <a:endParaRPr lang="en-US" altLang="ko-KR" sz="2200" b="1" dirty="0"/>
          </a:p>
          <a:p>
            <a:pPr indent="-391001">
              <a:buSzPct val="96237"/>
              <a:buFont typeface="Roboto"/>
              <a:buChar char="★"/>
            </a:pPr>
            <a:r>
              <a:rPr lang="ko-KR" altLang="en-US" sz="2200" b="1" dirty="0" err="1"/>
              <a:t>정택부</a:t>
            </a:r>
            <a:r>
              <a:rPr lang="ko-KR" altLang="en-US" sz="2200" dirty="0"/>
              <a:t> </a:t>
            </a:r>
            <a:r>
              <a:rPr lang="en-US" altLang="ko-KR" sz="2200" dirty="0"/>
              <a:t>(</a:t>
            </a:r>
            <a:r>
              <a:rPr lang="ko-KR" altLang="en-US" sz="2200" dirty="0"/>
              <a:t>카드 </a:t>
            </a:r>
            <a:r>
              <a:rPr lang="ko-KR" altLang="en-US" sz="2200" dirty="0" err="1"/>
              <a:t>크롤링</a:t>
            </a:r>
            <a:r>
              <a:rPr lang="ko-KR" altLang="en-US" sz="2200" dirty="0"/>
              <a:t>  </a:t>
            </a:r>
            <a:r>
              <a:rPr lang="en-US" altLang="ko-KR" sz="2200" dirty="0"/>
              <a:t>-&gt; </a:t>
            </a:r>
            <a:r>
              <a:rPr lang="ko-KR" altLang="en-US" sz="2200" dirty="0"/>
              <a:t>카드 더미이용</a:t>
            </a:r>
            <a:r>
              <a:rPr lang="en-US" altLang="ko-KR" sz="2200" dirty="0"/>
              <a:t>)</a:t>
            </a:r>
            <a:endParaRPr lang="ko-KR" altLang="en-US" sz="2200" dirty="0"/>
          </a:p>
          <a:p>
            <a:pPr indent="-391001">
              <a:buSzPct val="96237"/>
              <a:buFont typeface="Roboto"/>
              <a:buChar char="★"/>
            </a:pPr>
            <a:r>
              <a:rPr lang="ko" altLang="ko-KR" sz="2200" b="1" dirty="0"/>
              <a:t>김성준</a:t>
            </a:r>
            <a:r>
              <a:rPr lang="ko" altLang="ko-KR" sz="2200" dirty="0"/>
              <a:t> (공지사항 게시판 경로, 목록, 검색, 입력, 수정, 삭제)</a:t>
            </a:r>
            <a:endParaRPr lang="ko-KR" altLang="en-US" sz="2200" dirty="0"/>
          </a:p>
          <a:p>
            <a:pPr marL="457200" lvl="0" indent="-391001" algn="l" rtl="0">
              <a:spcBef>
                <a:spcPts val="0"/>
              </a:spcBef>
              <a:spcAft>
                <a:spcPts val="0"/>
              </a:spcAft>
              <a:buSzPct val="96237"/>
              <a:buChar char="★"/>
            </a:pPr>
            <a:r>
              <a:rPr lang="ko" sz="2200" b="1" dirty="0"/>
              <a:t>김성현</a:t>
            </a:r>
            <a:r>
              <a:rPr lang="ko" sz="2200" dirty="0"/>
              <a:t> (항공기운항정보 크롤링 -&gt; 항공기운항정보 검색더미이용)</a:t>
            </a:r>
            <a:endParaRPr sz="2200"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200" dirty="0"/>
              <a:t>   +   (</a:t>
            </a:r>
            <a:r>
              <a:rPr lang="ko" sz="2200" b="1" dirty="0"/>
              <a:t>예약 페이지</a:t>
            </a:r>
            <a:r>
              <a:rPr lang="ko" sz="2200" dirty="0"/>
              <a:t> 해당 </a:t>
            </a:r>
            <a:r>
              <a:rPr lang="ko" sz="2200" b="1" dirty="0"/>
              <a:t>항공사 홈페이지</a:t>
            </a:r>
            <a:r>
              <a:rPr lang="ko" sz="2200" dirty="0"/>
              <a:t>로 </a:t>
            </a:r>
            <a:r>
              <a:rPr lang="ko" sz="2200" b="1" dirty="0"/>
              <a:t>리다이렉트</a:t>
            </a:r>
            <a:r>
              <a:rPr lang="ko" sz="2200" dirty="0"/>
              <a:t>)</a:t>
            </a:r>
            <a:endParaRPr sz="22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Searching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	  Airline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Schedule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Page - 검색창 작동</a:t>
            </a:r>
            <a:endParaRPr/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5994725" cy="3247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6000" y="3318025"/>
            <a:ext cx="6950851" cy="138682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4"/>
          <p:cNvSpPr/>
          <p:nvPr/>
        </p:nvSpPr>
        <p:spPr>
          <a:xfrm rot="-5400000">
            <a:off x="5377050" y="2306400"/>
            <a:ext cx="693300" cy="12453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index.jsp - 검색창(왕복, 편도 선택 radio)</a:t>
            </a:r>
            <a:endParaRPr/>
          </a:p>
        </p:txBody>
      </p:sp>
      <p:pic>
        <p:nvPicPr>
          <p:cNvPr id="229" name="Google Shape;2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957474" cy="3183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index.jsp - 검색창(text기반 입력창 + 탑승객 기본 value)</a:t>
            </a:r>
            <a:endParaRPr/>
          </a:p>
        </p:txBody>
      </p:sp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1" cy="332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index.jsp - 탑승객(성인, 아이 선택)</a:t>
            </a:r>
            <a:endParaRPr/>
          </a:p>
        </p:txBody>
      </p:sp>
      <p:pic>
        <p:nvPicPr>
          <p:cNvPr id="241" name="Google Shape;24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943751" cy="313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Google Shape;24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8525" y="4096400"/>
            <a:ext cx="7463175" cy="84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bookingMain</a:t>
            </a:r>
            <a:endParaRPr/>
          </a:p>
        </p:txBody>
      </p:sp>
      <p:sp>
        <p:nvSpPr>
          <p:cNvPr id="248" name="Google Shape;248;p38"/>
          <p:cNvSpPr txBox="1"/>
          <p:nvPr/>
        </p:nvSpPr>
        <p:spPr>
          <a:xfrm>
            <a:off x="120275" y="76410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825" y="672875"/>
            <a:ext cx="8253451" cy="447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bookingController.java - list 선언</a:t>
            </a:r>
            <a:endParaRPr/>
          </a:p>
        </p:txBody>
      </p:sp>
      <p:sp>
        <p:nvSpPr>
          <p:cNvPr id="255" name="Google Shape;255;p39"/>
          <p:cNvSpPr txBox="1"/>
          <p:nvPr/>
        </p:nvSpPr>
        <p:spPr>
          <a:xfrm>
            <a:off x="120275" y="76410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6" name="Google Shape;25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75" y="764100"/>
            <a:ext cx="8857850" cy="30965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9"/>
          <p:cNvSpPr txBox="1"/>
          <p:nvPr/>
        </p:nvSpPr>
        <p:spPr>
          <a:xfrm>
            <a:off x="283000" y="4237900"/>
            <a:ext cx="1591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a~ : 왕복편용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bookingController.java - 날짜를 선택 및 조건에 맞는 데이터 선택</a:t>
            </a:r>
            <a:endParaRPr/>
          </a:p>
        </p:txBody>
      </p:sp>
      <p:sp>
        <p:nvSpPr>
          <p:cNvPr id="263" name="Google Shape;263;p40"/>
          <p:cNvSpPr txBox="1"/>
          <p:nvPr/>
        </p:nvSpPr>
        <p:spPr>
          <a:xfrm>
            <a:off x="120275" y="76410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4" name="Google Shape;26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75" y="764100"/>
            <a:ext cx="6413425" cy="321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68650" y="878050"/>
            <a:ext cx="2975350" cy="1635017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40"/>
          <p:cNvSpPr txBox="1"/>
          <p:nvPr/>
        </p:nvSpPr>
        <p:spPr>
          <a:xfrm>
            <a:off x="268850" y="4188375"/>
            <a:ext cx="4273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ddate : 선택된 날짜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dairList : 선택한 조건에 맞는 항공편 목록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bookingList.jsp - 항공편 목록 출력</a:t>
            </a:r>
            <a:endParaRPr/>
          </a:p>
        </p:txBody>
      </p:sp>
      <p:sp>
        <p:nvSpPr>
          <p:cNvPr id="272" name="Google Shape;272;p41"/>
          <p:cNvSpPr txBox="1"/>
          <p:nvPr/>
        </p:nvSpPr>
        <p:spPr>
          <a:xfrm>
            <a:off x="120275" y="76410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3" name="Google Shape;2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75" y="764100"/>
            <a:ext cx="3445500" cy="13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5775" y="1493575"/>
            <a:ext cx="5528000" cy="3218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5775" y="1284025"/>
            <a:ext cx="3000375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41"/>
          <p:cNvSpPr txBox="1"/>
          <p:nvPr/>
        </p:nvSpPr>
        <p:spPr>
          <a:xfrm>
            <a:off x="290075" y="3056375"/>
            <a:ext cx="3000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c:forEach를 사용하여 목록에 있는 것을 모두 불러옴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1. ABSTRACT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bookingList.jsp - 항공편 목록 출력</a:t>
            </a:r>
            <a:endParaRPr/>
          </a:p>
        </p:txBody>
      </p:sp>
      <p:sp>
        <p:nvSpPr>
          <p:cNvPr id="282" name="Google Shape;282;p42"/>
          <p:cNvSpPr txBox="1"/>
          <p:nvPr/>
        </p:nvSpPr>
        <p:spPr>
          <a:xfrm>
            <a:off x="120275" y="76410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83" name="Google Shape;2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75" y="800225"/>
            <a:ext cx="6429375" cy="20075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0275" y="3032550"/>
            <a:ext cx="8861025" cy="16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bookingList.jsp - 클릭시 추가 정보 설정</a:t>
            </a:r>
            <a:endParaRPr/>
          </a:p>
        </p:txBody>
      </p:sp>
      <p:sp>
        <p:nvSpPr>
          <p:cNvPr id="290" name="Google Shape;290;p43"/>
          <p:cNvSpPr txBox="1"/>
          <p:nvPr/>
        </p:nvSpPr>
        <p:spPr>
          <a:xfrm>
            <a:off x="120275" y="76410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1" name="Google Shape;29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64100"/>
            <a:ext cx="8839200" cy="170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075" y="2002653"/>
            <a:ext cx="4976082" cy="31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bookingList.jsp - 왕복편 설정 및 버튼 클릭</a:t>
            </a:r>
            <a:endParaRPr/>
          </a:p>
        </p:txBody>
      </p:sp>
      <p:sp>
        <p:nvSpPr>
          <p:cNvPr id="298" name="Google Shape;298;p44"/>
          <p:cNvSpPr txBox="1"/>
          <p:nvPr/>
        </p:nvSpPr>
        <p:spPr>
          <a:xfrm>
            <a:off x="120275" y="76410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99" name="Google Shape;29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75" y="764100"/>
            <a:ext cx="6869325" cy="394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bookingController.java - 항공사 홈페이지로 리다이렉트</a:t>
            </a:r>
            <a:endParaRPr/>
          </a:p>
        </p:txBody>
      </p:sp>
      <p:sp>
        <p:nvSpPr>
          <p:cNvPr id="305" name="Google Shape;305;p45"/>
          <p:cNvSpPr txBox="1"/>
          <p:nvPr/>
        </p:nvSpPr>
        <p:spPr>
          <a:xfrm>
            <a:off x="120275" y="764100"/>
            <a:ext cx="882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6" name="Google Shape;30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275" y="734550"/>
            <a:ext cx="5329600" cy="44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>
            <a:spLocks noGrp="1"/>
          </p:cNvSpPr>
          <p:nvPr>
            <p:ph type="body" idx="4294967295"/>
          </p:nvPr>
        </p:nvSpPr>
        <p:spPr>
          <a:xfrm>
            <a:off x="76500" y="829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LOGIN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12" name="Google Shape;31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250" y="979375"/>
            <a:ext cx="2960974" cy="3979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3" name="Google Shape;31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7950" y="979375"/>
            <a:ext cx="5465199" cy="1435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14" name="Google Shape;31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7950" y="2534775"/>
            <a:ext cx="5465200" cy="24237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15" name="Google Shape;315;p46"/>
          <p:cNvSpPr/>
          <p:nvPr/>
        </p:nvSpPr>
        <p:spPr>
          <a:xfrm>
            <a:off x="3475050" y="2659725"/>
            <a:ext cx="2479800" cy="138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46"/>
          <p:cNvSpPr/>
          <p:nvPr/>
        </p:nvSpPr>
        <p:spPr>
          <a:xfrm>
            <a:off x="4380625" y="2162100"/>
            <a:ext cx="554400" cy="138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17" name="Google Shape;317;p46"/>
          <p:cNvCxnSpPr>
            <a:endCxn id="315" idx="0"/>
          </p:cNvCxnSpPr>
          <p:nvPr/>
        </p:nvCxnSpPr>
        <p:spPr>
          <a:xfrm rot="-5400000" flipH="1">
            <a:off x="4510950" y="2455725"/>
            <a:ext cx="342600" cy="65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stealth" w="med" len="med"/>
          </a:ln>
        </p:spPr>
      </p:cxnSp>
      <p:cxnSp>
        <p:nvCxnSpPr>
          <p:cNvPr id="318" name="Google Shape;318;p46"/>
          <p:cNvCxnSpPr>
            <a:stCxn id="315" idx="2"/>
            <a:endCxn id="319" idx="0"/>
          </p:cNvCxnSpPr>
          <p:nvPr/>
        </p:nvCxnSpPr>
        <p:spPr>
          <a:xfrm rot="-5400000" flipH="1">
            <a:off x="4564650" y="2948625"/>
            <a:ext cx="1408800" cy="1108200"/>
          </a:xfrm>
          <a:prstGeom prst="bentConnector3">
            <a:avLst>
              <a:gd name="adj1" fmla="val 49995"/>
            </a:avLst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stealth" w="med" len="med"/>
          </a:ln>
        </p:spPr>
      </p:cxnSp>
      <p:sp>
        <p:nvSpPr>
          <p:cNvPr id="319" name="Google Shape;319;p46"/>
          <p:cNvSpPr/>
          <p:nvPr/>
        </p:nvSpPr>
        <p:spPr>
          <a:xfrm>
            <a:off x="3733500" y="4206975"/>
            <a:ext cx="4179000" cy="614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0" name="Google Shape;320;p46"/>
          <p:cNvCxnSpPr>
            <a:stCxn id="319" idx="3"/>
            <a:endCxn id="321" idx="2"/>
          </p:cNvCxnSpPr>
          <p:nvPr/>
        </p:nvCxnSpPr>
        <p:spPr>
          <a:xfrm rot="10800000">
            <a:off x="7337400" y="1670775"/>
            <a:ext cx="575100" cy="2843400"/>
          </a:xfrm>
          <a:prstGeom prst="bentConnector4">
            <a:avLst>
              <a:gd name="adj1" fmla="val -41406"/>
              <a:gd name="adj2" fmla="val 55401"/>
            </a:avLst>
          </a:prstGeom>
          <a:noFill/>
          <a:ln w="19050" cap="flat" cmpd="sng">
            <a:solidFill>
              <a:schemeClr val="accent3"/>
            </a:solidFill>
            <a:prstDash val="dash"/>
            <a:round/>
            <a:headEnd type="none" w="med" len="med"/>
            <a:tailEnd type="stealth" w="med" len="med"/>
          </a:ln>
        </p:spPr>
      </p:cxnSp>
      <p:pic>
        <p:nvPicPr>
          <p:cNvPr id="321" name="Google Shape;32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4850" y="1402625"/>
            <a:ext cx="2765151" cy="268225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22" name="Google Shape;322;p46"/>
          <p:cNvSpPr/>
          <p:nvPr/>
        </p:nvSpPr>
        <p:spPr>
          <a:xfrm>
            <a:off x="7912500" y="1437250"/>
            <a:ext cx="758700" cy="189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46"/>
          <p:cNvSpPr/>
          <p:nvPr/>
        </p:nvSpPr>
        <p:spPr>
          <a:xfrm>
            <a:off x="6191400" y="1437250"/>
            <a:ext cx="1108200" cy="1899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46"/>
          <p:cNvSpPr/>
          <p:nvPr/>
        </p:nvSpPr>
        <p:spPr>
          <a:xfrm>
            <a:off x="4276500" y="1076375"/>
            <a:ext cx="554400" cy="2325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 txBox="1">
            <a:spLocks noGrp="1"/>
          </p:cNvSpPr>
          <p:nvPr>
            <p:ph type="body" idx="4294967295"/>
          </p:nvPr>
        </p:nvSpPr>
        <p:spPr>
          <a:xfrm>
            <a:off x="76500" y="829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LOGIN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30" name="Google Shape;33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28325"/>
            <a:ext cx="4347775" cy="41151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1" name="Google Shape;33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70350"/>
            <a:ext cx="4347774" cy="2682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2" name="Google Shape;332;p47"/>
          <p:cNvSpPr/>
          <p:nvPr/>
        </p:nvSpPr>
        <p:spPr>
          <a:xfrm>
            <a:off x="2112750" y="698413"/>
            <a:ext cx="1035900" cy="2121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3" name="Google Shape;333;p47"/>
          <p:cNvCxnSpPr/>
          <p:nvPr/>
        </p:nvCxnSpPr>
        <p:spPr>
          <a:xfrm flipH="1">
            <a:off x="1125800" y="905950"/>
            <a:ext cx="1509000" cy="293700"/>
          </a:xfrm>
          <a:prstGeom prst="bentConnector3">
            <a:avLst>
              <a:gd name="adj1" fmla="val 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34" name="Google Shape;33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1125" y="1028325"/>
            <a:ext cx="4702875" cy="1329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5" name="Google Shape;33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1125" y="2658375"/>
            <a:ext cx="4702874" cy="5810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36" name="Google Shape;336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1125" y="3539875"/>
            <a:ext cx="4702876" cy="16036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7" name="Google Shape;337;p47"/>
          <p:cNvSpPr txBox="1"/>
          <p:nvPr/>
        </p:nvSpPr>
        <p:spPr>
          <a:xfrm>
            <a:off x="2455325" y="2896275"/>
            <a:ext cx="1557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Roboto"/>
                <a:ea typeface="Roboto"/>
                <a:cs typeface="Roboto"/>
                <a:sym typeface="Roboto"/>
              </a:rPr>
              <a:t>로그인ID가 관리자용 ID일 때 관리자페이지로 들어가짐</a:t>
            </a:r>
            <a:endParaRPr sz="1200" b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8" name="Google Shape;338;p47"/>
          <p:cNvCxnSpPr/>
          <p:nvPr/>
        </p:nvCxnSpPr>
        <p:spPr>
          <a:xfrm rot="10800000">
            <a:off x="2319575" y="3355575"/>
            <a:ext cx="277200" cy="4800"/>
          </a:xfrm>
          <a:prstGeom prst="bentConnector3">
            <a:avLst>
              <a:gd name="adj1" fmla="val 17641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339" name="Google Shape;339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442688" y="2224725"/>
            <a:ext cx="4200525" cy="11620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40" name="Google Shape;340;p47"/>
          <p:cNvCxnSpPr/>
          <p:nvPr/>
        </p:nvCxnSpPr>
        <p:spPr>
          <a:xfrm>
            <a:off x="1062125" y="3946400"/>
            <a:ext cx="558000" cy="30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1" name="Google Shape;341;p47"/>
          <p:cNvCxnSpPr/>
          <p:nvPr/>
        </p:nvCxnSpPr>
        <p:spPr>
          <a:xfrm rot="10800000" flipH="1">
            <a:off x="1345950" y="3467125"/>
            <a:ext cx="815700" cy="57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42" name="Google Shape;342;p4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391925" y="1128998"/>
            <a:ext cx="7066574" cy="3168526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43" name="Google Shape;343;p4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54113" y="905938"/>
            <a:ext cx="7855502" cy="3518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8"/>
          <p:cNvSpPr txBox="1">
            <a:spLocks noGrp="1"/>
          </p:cNvSpPr>
          <p:nvPr>
            <p:ph type="body" idx="4294967295"/>
          </p:nvPr>
        </p:nvSpPr>
        <p:spPr>
          <a:xfrm>
            <a:off x="76500" y="829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LOGIN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49" name="Google Shape;349;p48"/>
          <p:cNvSpPr/>
          <p:nvPr/>
        </p:nvSpPr>
        <p:spPr>
          <a:xfrm>
            <a:off x="2146075" y="1370900"/>
            <a:ext cx="1982100" cy="3180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0" name="Google Shape;350;p48"/>
          <p:cNvCxnSpPr>
            <a:stCxn id="349" idx="2"/>
            <a:endCxn id="351" idx="0"/>
          </p:cNvCxnSpPr>
          <p:nvPr/>
        </p:nvCxnSpPr>
        <p:spPr>
          <a:xfrm rot="5400000">
            <a:off x="2569375" y="1924250"/>
            <a:ext cx="803100" cy="332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52" name="Google Shape;35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8425" y="886883"/>
            <a:ext cx="5196426" cy="4024168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53" name="Google Shape;353;p48"/>
          <p:cNvSpPr/>
          <p:nvPr/>
        </p:nvSpPr>
        <p:spPr>
          <a:xfrm>
            <a:off x="6636325" y="1051325"/>
            <a:ext cx="1578600" cy="255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</a:t>
            </a:r>
            <a:endParaRPr/>
          </a:p>
        </p:txBody>
      </p:sp>
      <p:sp>
        <p:nvSpPr>
          <p:cNvPr id="354" name="Google Shape;354;p48"/>
          <p:cNvSpPr/>
          <p:nvPr/>
        </p:nvSpPr>
        <p:spPr>
          <a:xfrm>
            <a:off x="6685275" y="2821550"/>
            <a:ext cx="1529700" cy="255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 ( x )</a:t>
            </a:r>
            <a:endParaRPr/>
          </a:p>
        </p:txBody>
      </p:sp>
      <p:sp>
        <p:nvSpPr>
          <p:cNvPr id="355" name="Google Shape;355;p48"/>
          <p:cNvSpPr/>
          <p:nvPr/>
        </p:nvSpPr>
        <p:spPr>
          <a:xfrm>
            <a:off x="6685275" y="1962650"/>
            <a:ext cx="1529700" cy="255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 ( o )</a:t>
            </a:r>
            <a:endParaRPr/>
          </a:p>
        </p:txBody>
      </p:sp>
      <p:sp>
        <p:nvSpPr>
          <p:cNvPr id="356" name="Google Shape;356;p48"/>
          <p:cNvSpPr/>
          <p:nvPr/>
        </p:nvSpPr>
        <p:spPr>
          <a:xfrm>
            <a:off x="1345125" y="1101725"/>
            <a:ext cx="3150300" cy="154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48"/>
          <p:cNvSpPr/>
          <p:nvPr/>
        </p:nvSpPr>
        <p:spPr>
          <a:xfrm>
            <a:off x="1345125" y="2006350"/>
            <a:ext cx="3150300" cy="154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48"/>
          <p:cNvSpPr/>
          <p:nvPr/>
        </p:nvSpPr>
        <p:spPr>
          <a:xfrm>
            <a:off x="1285450" y="2871950"/>
            <a:ext cx="1684500" cy="1548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59" name="Google Shape;359;p48"/>
          <p:cNvCxnSpPr>
            <a:endCxn id="353" idx="1"/>
          </p:cNvCxnSpPr>
          <p:nvPr/>
        </p:nvCxnSpPr>
        <p:spPr>
          <a:xfrm>
            <a:off x="4511725" y="1175225"/>
            <a:ext cx="2124600" cy="3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60" name="Google Shape;360;p48"/>
          <p:cNvCxnSpPr>
            <a:stCxn id="357" idx="3"/>
            <a:endCxn id="355" idx="1"/>
          </p:cNvCxnSpPr>
          <p:nvPr/>
        </p:nvCxnSpPr>
        <p:spPr>
          <a:xfrm>
            <a:off x="4495425" y="2083750"/>
            <a:ext cx="2190000" cy="66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61" name="Google Shape;361;p48"/>
          <p:cNvCxnSpPr>
            <a:stCxn id="358" idx="3"/>
            <a:endCxn id="354" idx="1"/>
          </p:cNvCxnSpPr>
          <p:nvPr/>
        </p:nvCxnSpPr>
        <p:spPr>
          <a:xfrm>
            <a:off x="2969950" y="2949350"/>
            <a:ext cx="3715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62" name="Google Shape;362;p48"/>
          <p:cNvSpPr/>
          <p:nvPr/>
        </p:nvSpPr>
        <p:spPr>
          <a:xfrm>
            <a:off x="1345125" y="3856375"/>
            <a:ext cx="4430700" cy="8427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8"/>
          <p:cNvSpPr/>
          <p:nvPr/>
        </p:nvSpPr>
        <p:spPr>
          <a:xfrm>
            <a:off x="6685275" y="4149925"/>
            <a:ext cx="1529700" cy="255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모두 이용 가능</a:t>
            </a:r>
            <a:endParaRPr/>
          </a:p>
        </p:txBody>
      </p:sp>
      <p:cxnSp>
        <p:nvCxnSpPr>
          <p:cNvPr id="364" name="Google Shape;364;p48"/>
          <p:cNvCxnSpPr>
            <a:stCxn id="362" idx="3"/>
            <a:endCxn id="363" idx="1"/>
          </p:cNvCxnSpPr>
          <p:nvPr/>
        </p:nvCxnSpPr>
        <p:spPr>
          <a:xfrm>
            <a:off x="5775825" y="4277725"/>
            <a:ext cx="909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</p:cxnSp>
      <p:pic>
        <p:nvPicPr>
          <p:cNvPr id="365" name="Google Shape;36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0625" y="3155450"/>
            <a:ext cx="2190000" cy="446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6" name="Google Shape;36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30625" y="2296550"/>
            <a:ext cx="2190000" cy="4467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7" name="Google Shape;36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30625" y="1375625"/>
            <a:ext cx="2190000" cy="390525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9"/>
          <p:cNvSpPr txBox="1">
            <a:spLocks noGrp="1"/>
          </p:cNvSpPr>
          <p:nvPr>
            <p:ph type="body" idx="4294967295"/>
          </p:nvPr>
        </p:nvSpPr>
        <p:spPr>
          <a:xfrm>
            <a:off x="76500" y="829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회원가입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73" name="Google Shape;37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0825" y="791250"/>
            <a:ext cx="3751550" cy="282655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4" name="Google Shape;37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225" y="3879400"/>
            <a:ext cx="8587900" cy="11079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75" name="Google Shape;37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27450" y="1806150"/>
            <a:ext cx="3196525" cy="92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6" name="Google Shape;376;p49"/>
          <p:cNvCxnSpPr/>
          <p:nvPr/>
        </p:nvCxnSpPr>
        <p:spPr>
          <a:xfrm>
            <a:off x="4136500" y="2272225"/>
            <a:ext cx="504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77" name="Google Shape;37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0225" y="791250"/>
            <a:ext cx="3516850" cy="29357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78" name="Google Shape;378;p49"/>
          <p:cNvSpPr/>
          <p:nvPr/>
        </p:nvSpPr>
        <p:spPr>
          <a:xfrm>
            <a:off x="2773375" y="3208925"/>
            <a:ext cx="932400" cy="408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9"/>
          <p:cNvSpPr txBox="1"/>
          <p:nvPr/>
        </p:nvSpPr>
        <p:spPr>
          <a:xfrm>
            <a:off x="3823275" y="1804700"/>
            <a:ext cx="121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controller (X)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0" name="Google Shape;380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">
            <a:off x="3905111" y="4487625"/>
            <a:ext cx="4618875" cy="2384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81" name="Google Shape;381;p49"/>
          <p:cNvCxnSpPr>
            <a:endCxn id="380" idx="1"/>
          </p:cNvCxnSpPr>
          <p:nvPr/>
        </p:nvCxnSpPr>
        <p:spPr>
          <a:xfrm>
            <a:off x="2271011" y="4350950"/>
            <a:ext cx="1634100" cy="255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0"/>
          <p:cNvSpPr txBox="1">
            <a:spLocks noGrp="1"/>
          </p:cNvSpPr>
          <p:nvPr>
            <p:ph type="body" idx="4294967295"/>
          </p:nvPr>
        </p:nvSpPr>
        <p:spPr>
          <a:xfrm>
            <a:off x="76500" y="829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회원가입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87" name="Google Shape;38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5400" y="1047100"/>
            <a:ext cx="4075175" cy="11525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88" name="Google Shape;38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86050"/>
            <a:ext cx="4488774" cy="3383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Google Shape;389;p50"/>
          <p:cNvCxnSpPr>
            <a:stCxn id="387" idx="1"/>
          </p:cNvCxnSpPr>
          <p:nvPr/>
        </p:nvCxnSpPr>
        <p:spPr>
          <a:xfrm rot="10800000">
            <a:off x="4712000" y="1623363"/>
            <a:ext cx="233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90" name="Google Shape;39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14725" y="2420050"/>
            <a:ext cx="3905849" cy="26033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1" name="Google Shape;391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4175" y="4328075"/>
            <a:ext cx="4516999" cy="6953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392" name="Google Shape;392;p50"/>
          <p:cNvCxnSpPr>
            <a:endCxn id="391" idx="0"/>
          </p:cNvCxnSpPr>
          <p:nvPr/>
        </p:nvCxnSpPr>
        <p:spPr>
          <a:xfrm flipH="1">
            <a:off x="2382675" y="4028675"/>
            <a:ext cx="21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93" name="Google Shape;393;p50"/>
          <p:cNvCxnSpPr>
            <a:stCxn id="391" idx="3"/>
          </p:cNvCxnSpPr>
          <p:nvPr/>
        </p:nvCxnSpPr>
        <p:spPr>
          <a:xfrm>
            <a:off x="4641174" y="4675738"/>
            <a:ext cx="44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1"/>
          <p:cNvSpPr txBox="1">
            <a:spLocks noGrp="1"/>
          </p:cNvSpPr>
          <p:nvPr>
            <p:ph type="body" idx="4294967295"/>
          </p:nvPr>
        </p:nvSpPr>
        <p:spPr>
          <a:xfrm>
            <a:off x="76500" y="829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회원가입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99" name="Google Shape;39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425" y="4796975"/>
            <a:ext cx="3827575" cy="2000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0" name="Google Shape;400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786050"/>
            <a:ext cx="4488774" cy="33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2424" y="786050"/>
            <a:ext cx="3734860" cy="35392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02" name="Google Shape;402;p51"/>
          <p:cNvCxnSpPr/>
          <p:nvPr/>
        </p:nvCxnSpPr>
        <p:spPr>
          <a:xfrm>
            <a:off x="5813775" y="3986400"/>
            <a:ext cx="2095500" cy="811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354" y="941250"/>
            <a:ext cx="4365380" cy="9215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0186" y="1594331"/>
            <a:ext cx="4738019" cy="1230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0218" y="2309450"/>
            <a:ext cx="5939908" cy="123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51709" y="3042033"/>
            <a:ext cx="6492305" cy="1698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2"/>
          <p:cNvSpPr txBox="1">
            <a:spLocks noGrp="1"/>
          </p:cNvSpPr>
          <p:nvPr>
            <p:ph type="body" idx="4294967295"/>
          </p:nvPr>
        </p:nvSpPr>
        <p:spPr>
          <a:xfrm>
            <a:off x="76500" y="829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회원가입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08" name="Google Shape;40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50" y="875150"/>
            <a:ext cx="4386424" cy="18897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9" name="Google Shape;409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850" y="2945575"/>
            <a:ext cx="4386424" cy="198377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0" name="Google Shape;410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725" y="2668050"/>
            <a:ext cx="4344000" cy="110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11" name="Google Shape;411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24725" y="3953650"/>
            <a:ext cx="4344001" cy="9620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12" name="Google Shape;412;p52"/>
          <p:cNvCxnSpPr>
            <a:endCxn id="410" idx="1"/>
          </p:cNvCxnSpPr>
          <p:nvPr/>
        </p:nvCxnSpPr>
        <p:spPr>
          <a:xfrm rot="10800000" flipH="1">
            <a:off x="3683125" y="3220500"/>
            <a:ext cx="1041600" cy="535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13" name="Google Shape;413;p52"/>
          <p:cNvCxnSpPr>
            <a:endCxn id="411" idx="1"/>
          </p:cNvCxnSpPr>
          <p:nvPr/>
        </p:nvCxnSpPr>
        <p:spPr>
          <a:xfrm rot="10800000" flipH="1">
            <a:off x="3522625" y="4434663"/>
            <a:ext cx="1202100" cy="2118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14" name="Google Shape;414;p5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24725" y="875150"/>
            <a:ext cx="4344000" cy="16664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15" name="Google Shape;415;p52"/>
          <p:cNvCxnSpPr>
            <a:endCxn id="414" idx="1"/>
          </p:cNvCxnSpPr>
          <p:nvPr/>
        </p:nvCxnSpPr>
        <p:spPr>
          <a:xfrm rot="10800000" flipH="1">
            <a:off x="3468625" y="1708387"/>
            <a:ext cx="1256100" cy="1842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3"/>
          <p:cNvSpPr txBox="1">
            <a:spLocks noGrp="1"/>
          </p:cNvSpPr>
          <p:nvPr>
            <p:ph type="body" idx="4294967295"/>
          </p:nvPr>
        </p:nvSpPr>
        <p:spPr>
          <a:xfrm>
            <a:off x="76500" y="829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회원가입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21" name="Google Shape;4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0200" y="1000462"/>
            <a:ext cx="4386326" cy="12925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2" name="Google Shape;422;p53"/>
          <p:cNvSpPr/>
          <p:nvPr/>
        </p:nvSpPr>
        <p:spPr>
          <a:xfrm>
            <a:off x="6298425" y="1110075"/>
            <a:ext cx="785700" cy="315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23" name="Google Shape;423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0200" y="2858500"/>
            <a:ext cx="4386324" cy="168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24" name="Google Shape;424;p53"/>
          <p:cNvSpPr/>
          <p:nvPr/>
        </p:nvSpPr>
        <p:spPr>
          <a:xfrm>
            <a:off x="7879725" y="2809650"/>
            <a:ext cx="669900" cy="315300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25" name="Google Shape;425;p53"/>
          <p:cNvCxnSpPr>
            <a:stCxn id="422" idx="4"/>
            <a:endCxn id="424" idx="0"/>
          </p:cNvCxnSpPr>
          <p:nvPr/>
        </p:nvCxnSpPr>
        <p:spPr>
          <a:xfrm>
            <a:off x="6691275" y="1425375"/>
            <a:ext cx="1523400" cy="1384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26" name="Google Shape;42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100" y="1750325"/>
            <a:ext cx="4135399" cy="22482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4"/>
          <p:cNvSpPr txBox="1">
            <a:spLocks noGrp="1"/>
          </p:cNvSpPr>
          <p:nvPr>
            <p:ph type="body" idx="4294967295"/>
          </p:nvPr>
        </p:nvSpPr>
        <p:spPr>
          <a:xfrm>
            <a:off x="76500" y="829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카드상품 조회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32" name="Google Shape;4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925" y="865675"/>
            <a:ext cx="3057051" cy="2605649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54"/>
          <p:cNvSpPr/>
          <p:nvPr/>
        </p:nvSpPr>
        <p:spPr>
          <a:xfrm>
            <a:off x="1590250" y="865675"/>
            <a:ext cx="364200" cy="2052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4" name="Google Shape;434;p54"/>
          <p:cNvCxnSpPr/>
          <p:nvPr/>
        </p:nvCxnSpPr>
        <p:spPr>
          <a:xfrm flipH="1">
            <a:off x="1700500" y="2151050"/>
            <a:ext cx="793500" cy="1419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35" name="Google Shape;43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0825" y="865675"/>
            <a:ext cx="4251075" cy="15614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6" name="Google Shape;436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925" y="3623200"/>
            <a:ext cx="3057050" cy="2061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7" name="Google Shape;437;p5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7925" y="4240750"/>
            <a:ext cx="2977154" cy="7018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8" name="Google Shape;438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9050" y="3718275"/>
            <a:ext cx="3057050" cy="12666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9" name="Google Shape;439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70825" y="3200075"/>
            <a:ext cx="3889375" cy="398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40" name="Google Shape;440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70825" y="2571750"/>
            <a:ext cx="4300450" cy="5256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5"/>
          <p:cNvSpPr txBox="1">
            <a:spLocks noGrp="1"/>
          </p:cNvSpPr>
          <p:nvPr>
            <p:ph type="body" idx="4294967295"/>
          </p:nvPr>
        </p:nvSpPr>
        <p:spPr>
          <a:xfrm>
            <a:off x="76500" y="829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카드상품 조회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46" name="Google Shape;4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475" y="1068325"/>
            <a:ext cx="4159299" cy="31695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47" name="Google Shape;447;p55"/>
          <p:cNvCxnSpPr>
            <a:endCxn id="448" idx="1"/>
          </p:cNvCxnSpPr>
          <p:nvPr/>
        </p:nvCxnSpPr>
        <p:spPr>
          <a:xfrm rot="10800000" flipH="1">
            <a:off x="4212250" y="2653113"/>
            <a:ext cx="479700" cy="437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48" name="Google Shape;44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1950" y="1055813"/>
            <a:ext cx="4213724" cy="3194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6"/>
          <p:cNvSpPr txBox="1">
            <a:spLocks noGrp="1"/>
          </p:cNvSpPr>
          <p:nvPr>
            <p:ph type="body" idx="4294967295"/>
          </p:nvPr>
        </p:nvSpPr>
        <p:spPr>
          <a:xfrm>
            <a:off x="76500" y="829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0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ko">
                <a:solidFill>
                  <a:schemeClr val="lt1"/>
                </a:solidFill>
              </a:rPr>
              <a:t>카드상품 조회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54" name="Google Shape;45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7225" y="858425"/>
            <a:ext cx="4362350" cy="600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5" name="Google Shape;45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7225" y="4567725"/>
            <a:ext cx="3053925" cy="446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6" name="Google Shape;456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350" y="3108225"/>
            <a:ext cx="4151476" cy="1906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7" name="Google Shape;457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57225" y="1623800"/>
            <a:ext cx="4362351" cy="11556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8" name="Google Shape;458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45350" y="858425"/>
            <a:ext cx="4151475" cy="205927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59" name="Google Shape;459;p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57225" y="3108225"/>
            <a:ext cx="4362351" cy="13297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기능구현계획</a:t>
            </a:r>
            <a:endParaRPr/>
          </a:p>
        </p:txBody>
      </p:sp>
      <p:sp>
        <p:nvSpPr>
          <p:cNvPr id="465" name="Google Shape;465;p5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31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Char char="➔"/>
            </a:pPr>
            <a:r>
              <a:rPr lang="ko" sz="2500">
                <a:solidFill>
                  <a:schemeClr val="accent3"/>
                </a:solidFill>
              </a:rPr>
              <a:t>카드상품조회 </a:t>
            </a:r>
            <a:r>
              <a:rPr lang="ko" sz="2100">
                <a:solidFill>
                  <a:schemeClr val="accent3"/>
                </a:solidFill>
              </a:rPr>
              <a:t>(Crawler 이용)</a:t>
            </a:r>
            <a:br>
              <a:rPr lang="ko" sz="2100">
                <a:solidFill>
                  <a:schemeClr val="accent3"/>
                </a:solidFill>
              </a:rPr>
            </a:br>
            <a:r>
              <a:rPr lang="ko" sz="2100"/>
              <a:t>→ 카드상품DB 더미로 이용				</a:t>
            </a:r>
            <a:endParaRPr sz="21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Char char="➔"/>
            </a:pPr>
            <a:r>
              <a:rPr lang="ko" sz="2500">
                <a:solidFill>
                  <a:srgbClr val="434343"/>
                </a:solidFill>
              </a:rPr>
              <a:t>회원가입 QRcode 수정 </a:t>
            </a:r>
            <a:r>
              <a:rPr lang="ko" sz="2100"/>
              <a:t> </a:t>
            </a:r>
            <a:r>
              <a:rPr lang="ko" sz="2500"/>
              <a:t>   </a:t>
            </a:r>
            <a:endParaRPr sz="23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➔"/>
            </a:pPr>
            <a:r>
              <a:rPr lang="ko" sz="2500">
                <a:solidFill>
                  <a:schemeClr val="accent3"/>
                </a:solidFill>
              </a:rPr>
              <a:t>관리자 홈페이지.카드상품관리</a:t>
            </a:r>
            <a:br>
              <a:rPr lang="ko" sz="2500">
                <a:solidFill>
                  <a:srgbClr val="434343"/>
                </a:solidFill>
              </a:rPr>
            </a:br>
            <a:r>
              <a:rPr lang="ko" sz="2100"/>
              <a:t>(상품 추가/수정/삭제) </a:t>
            </a:r>
            <a:endParaRPr sz="21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36594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공지사항</a:t>
            </a:r>
            <a:endParaRPr/>
          </a:p>
        </p:txBody>
      </p:sp>
      <p:sp>
        <p:nvSpPr>
          <p:cNvPr id="471" name="Google Shape;471;p58"/>
          <p:cNvSpPr txBox="1"/>
          <p:nvPr/>
        </p:nvSpPr>
        <p:spPr>
          <a:xfrm>
            <a:off x="4728825" y="2287800"/>
            <a:ext cx="3739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rabicPeriod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게시물 작성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rabicPeriod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게시물 상세보기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rabicPeriod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게시물 수정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Roboto"/>
              <a:buAutoNum type="arabicPeriod"/>
            </a:pPr>
            <a:r>
              <a:rPr lang="ko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게시물 삭제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59"/>
          <p:cNvPicPr preferRelativeResize="0"/>
          <p:nvPr/>
        </p:nvPicPr>
        <p:blipFill rotWithShape="1">
          <a:blip r:embed="rId3">
            <a:alphaModFix/>
          </a:blip>
          <a:srcRect l="9828" t="8290"/>
          <a:stretch/>
        </p:blipFill>
        <p:spPr>
          <a:xfrm>
            <a:off x="458025" y="707200"/>
            <a:ext cx="8227963" cy="44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9"/>
          <p:cNvSpPr/>
          <p:nvPr/>
        </p:nvSpPr>
        <p:spPr>
          <a:xfrm>
            <a:off x="553675" y="1490675"/>
            <a:ext cx="671400" cy="260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78" name="Google Shape;47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875" y="1482900"/>
            <a:ext cx="3851075" cy="276225"/>
          </a:xfrm>
          <a:prstGeom prst="rect">
            <a:avLst/>
          </a:prstGeom>
          <a:noFill/>
          <a:ln>
            <a:noFill/>
          </a:ln>
        </p:spPr>
      </p:pic>
      <p:sp>
        <p:nvSpPr>
          <p:cNvPr id="479" name="Google Shape;479;p59"/>
          <p:cNvSpPr/>
          <p:nvPr/>
        </p:nvSpPr>
        <p:spPr>
          <a:xfrm>
            <a:off x="1688875" y="1504100"/>
            <a:ext cx="774600" cy="171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80" name="Google Shape;480;p59"/>
          <p:cNvPicPr preferRelativeResize="0"/>
          <p:nvPr/>
        </p:nvPicPr>
        <p:blipFill rotWithShape="1">
          <a:blip r:embed="rId5">
            <a:alphaModFix/>
          </a:blip>
          <a:srcRect b="69807"/>
          <a:stretch/>
        </p:blipFill>
        <p:spPr>
          <a:xfrm>
            <a:off x="2929875" y="2062725"/>
            <a:ext cx="4654875" cy="91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4468" y="0"/>
            <a:ext cx="48750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2" name="Google Shape;482;p59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455" y="0"/>
            <a:ext cx="48750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60"/>
          <p:cNvSpPr/>
          <p:nvPr/>
        </p:nvSpPr>
        <p:spPr>
          <a:xfrm>
            <a:off x="2264775" y="3999075"/>
            <a:ext cx="4744800" cy="7827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60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4" name="Google Shape;49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7125" y="28300"/>
            <a:ext cx="6649750" cy="495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7125" y="28300"/>
            <a:ext cx="7021136" cy="495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7125" y="28300"/>
            <a:ext cx="7021125" cy="4959551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1">
            <a:hlinkClick r:id="rId6"/>
          </p:cNvPr>
          <p:cNvSpPr txBox="1"/>
          <p:nvPr/>
        </p:nvSpPr>
        <p:spPr>
          <a:xfrm>
            <a:off x="6890800" y="4906450"/>
            <a:ext cx="3394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NAVER Developers 이미지 캡차 API 적용 가이드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4" name="Google Shape;9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38" y="842200"/>
            <a:ext cx="8033325" cy="419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455" y="0"/>
            <a:ext cx="48750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2"/>
          <p:cNvSpPr/>
          <p:nvPr/>
        </p:nvSpPr>
        <p:spPr>
          <a:xfrm>
            <a:off x="4754375" y="4443075"/>
            <a:ext cx="282900" cy="2526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4" name="Google Shape;504;p62"/>
          <p:cNvPicPr preferRelativeResize="0"/>
          <p:nvPr/>
        </p:nvPicPr>
        <p:blipFill rotWithShape="1">
          <a:blip r:embed="rId4">
            <a:alphaModFix/>
          </a:blip>
          <a:srcRect l="29830" r="27911" b="79335"/>
          <a:stretch/>
        </p:blipFill>
        <p:spPr>
          <a:xfrm>
            <a:off x="2589650" y="1173800"/>
            <a:ext cx="4095049" cy="11609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05" name="Google Shape;505;p62"/>
          <p:cNvPicPr preferRelativeResize="0"/>
          <p:nvPr/>
        </p:nvPicPr>
        <p:blipFill rotWithShape="1">
          <a:blip r:embed="rId5">
            <a:alphaModFix/>
          </a:blip>
          <a:srcRect l="29339" r="28401" b="79366"/>
          <a:stretch/>
        </p:blipFill>
        <p:spPr>
          <a:xfrm>
            <a:off x="2589650" y="2571750"/>
            <a:ext cx="4095049" cy="11609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06" name="Google Shape;506;p62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455" y="0"/>
            <a:ext cx="487509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" name="Google Shape;512;p63"/>
          <p:cNvPicPr preferRelativeResize="0"/>
          <p:nvPr/>
        </p:nvPicPr>
        <p:blipFill rotWithShape="1">
          <a:blip r:embed="rId4">
            <a:alphaModFix/>
          </a:blip>
          <a:srcRect r="2458"/>
          <a:stretch/>
        </p:blipFill>
        <p:spPr>
          <a:xfrm>
            <a:off x="2913350" y="1942675"/>
            <a:ext cx="4041350" cy="22193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13" name="Google Shape;513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5600" y="255275"/>
            <a:ext cx="4267200" cy="12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3"/>
          <p:cNvSpPr/>
          <p:nvPr/>
        </p:nvSpPr>
        <p:spPr>
          <a:xfrm>
            <a:off x="4280350" y="4902950"/>
            <a:ext cx="643800" cy="2406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63"/>
          <p:cNvSpPr txBox="1"/>
          <p:nvPr/>
        </p:nvSpPr>
        <p:spPr>
          <a:xfrm>
            <a:off x="2414875" y="1866475"/>
            <a:ext cx="585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title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6" name="Google Shape;516;p63"/>
          <p:cNvSpPr txBox="1"/>
          <p:nvPr/>
        </p:nvSpPr>
        <p:spPr>
          <a:xfrm>
            <a:off x="2414875" y="2171275"/>
            <a:ext cx="585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cate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7" name="Google Shape;517;p63"/>
          <p:cNvSpPr txBox="1"/>
          <p:nvPr/>
        </p:nvSpPr>
        <p:spPr>
          <a:xfrm>
            <a:off x="2338675" y="3161875"/>
            <a:ext cx="76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contents</a:t>
            </a:r>
            <a:endParaRPr sz="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455" y="0"/>
            <a:ext cx="48750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64"/>
          <p:cNvSpPr/>
          <p:nvPr/>
        </p:nvSpPr>
        <p:spPr>
          <a:xfrm>
            <a:off x="4259125" y="4917100"/>
            <a:ext cx="672000" cy="2265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24" name="Google Shape;52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3550" y="497175"/>
            <a:ext cx="5619750" cy="25630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5" name="Google Shape;525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3550" y="4075600"/>
            <a:ext cx="5619749" cy="894754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26" name="Google Shape;526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93550" y="3027850"/>
            <a:ext cx="5619750" cy="10477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27" name="Google Shape;527;p64"/>
          <p:cNvSpPr txBox="1"/>
          <p:nvPr/>
        </p:nvSpPr>
        <p:spPr>
          <a:xfrm>
            <a:off x="413600" y="466950"/>
            <a:ext cx="106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Controller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4"/>
          <p:cNvSpPr txBox="1"/>
          <p:nvPr/>
        </p:nvSpPr>
        <p:spPr>
          <a:xfrm>
            <a:off x="489800" y="3057750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4"/>
          <p:cNvSpPr txBox="1"/>
          <p:nvPr/>
        </p:nvSpPr>
        <p:spPr>
          <a:xfrm>
            <a:off x="489800" y="4048350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Mapper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4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5" name="Google Shape;53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455" y="0"/>
            <a:ext cx="487509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65"/>
          <p:cNvSpPr/>
          <p:nvPr/>
        </p:nvSpPr>
        <p:spPr>
          <a:xfrm>
            <a:off x="4265375" y="4889650"/>
            <a:ext cx="651900" cy="2658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7" name="Google Shape;537;p65"/>
          <p:cNvPicPr preferRelativeResize="0"/>
          <p:nvPr/>
        </p:nvPicPr>
        <p:blipFill rotWithShape="1">
          <a:blip r:embed="rId4">
            <a:alphaModFix/>
          </a:blip>
          <a:srcRect t="4263" r="1205" b="2643"/>
          <a:stretch/>
        </p:blipFill>
        <p:spPr>
          <a:xfrm>
            <a:off x="2889275" y="1209825"/>
            <a:ext cx="3506499" cy="10046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38" name="Google Shape;538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5488" y="2800351"/>
            <a:ext cx="5296974" cy="11135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39" name="Google Shape;539;p65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66"/>
          <p:cNvPicPr preferRelativeResize="0"/>
          <p:nvPr/>
        </p:nvPicPr>
        <p:blipFill rotWithShape="1">
          <a:blip r:embed="rId3">
            <a:alphaModFix/>
          </a:blip>
          <a:srcRect l="9828" t="8290"/>
          <a:stretch/>
        </p:blipFill>
        <p:spPr>
          <a:xfrm>
            <a:off x="458025" y="707200"/>
            <a:ext cx="8227963" cy="448925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6"/>
          <p:cNvSpPr/>
          <p:nvPr/>
        </p:nvSpPr>
        <p:spPr>
          <a:xfrm>
            <a:off x="2835350" y="2610475"/>
            <a:ext cx="2367000" cy="162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46" name="Google Shape;54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30150" y="3508600"/>
            <a:ext cx="4018425" cy="14407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7" name="Google Shape;54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30150" y="290521"/>
            <a:ext cx="2932476" cy="169181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48" name="Google Shape;548;p66"/>
          <p:cNvPicPr preferRelativeResize="0"/>
          <p:nvPr/>
        </p:nvPicPr>
        <p:blipFill rotWithShape="1">
          <a:blip r:embed="rId6">
            <a:alphaModFix/>
          </a:blip>
          <a:srcRect b="9788"/>
          <a:stretch/>
        </p:blipFill>
        <p:spPr>
          <a:xfrm>
            <a:off x="2830150" y="1982324"/>
            <a:ext cx="3317900" cy="15262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49" name="Google Shape;549;p66"/>
          <p:cNvSpPr txBox="1"/>
          <p:nvPr/>
        </p:nvSpPr>
        <p:spPr>
          <a:xfrm>
            <a:off x="566000" y="390750"/>
            <a:ext cx="106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Controller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0" name="Google Shape;550;p66"/>
          <p:cNvSpPr txBox="1"/>
          <p:nvPr/>
        </p:nvSpPr>
        <p:spPr>
          <a:xfrm>
            <a:off x="642200" y="2047675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1" name="Google Shape;551;p66"/>
          <p:cNvSpPr txBox="1"/>
          <p:nvPr/>
        </p:nvSpPr>
        <p:spPr>
          <a:xfrm>
            <a:off x="651650" y="3615150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Mapper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52" name="Google Shape;55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52500" y="144538"/>
            <a:ext cx="7239000" cy="48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66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Google Shape;55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152725"/>
            <a:ext cx="7239000" cy="480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0675" y="2388224"/>
            <a:ext cx="3254500" cy="9374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0" name="Google Shape;56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0673" y="505425"/>
            <a:ext cx="3590225" cy="181537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61" name="Google Shape;561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0675" y="3399423"/>
            <a:ext cx="4986775" cy="846379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62" name="Google Shape;562;p67"/>
          <p:cNvSpPr txBox="1"/>
          <p:nvPr/>
        </p:nvSpPr>
        <p:spPr>
          <a:xfrm>
            <a:off x="1099400" y="390750"/>
            <a:ext cx="106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Controller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67"/>
          <p:cNvSpPr txBox="1"/>
          <p:nvPr/>
        </p:nvSpPr>
        <p:spPr>
          <a:xfrm>
            <a:off x="1079800" y="2333925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67"/>
          <p:cNvSpPr/>
          <p:nvPr/>
        </p:nvSpPr>
        <p:spPr>
          <a:xfrm>
            <a:off x="1846575" y="3353525"/>
            <a:ext cx="1548600" cy="4386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67"/>
          <p:cNvSpPr txBox="1"/>
          <p:nvPr/>
        </p:nvSpPr>
        <p:spPr>
          <a:xfrm>
            <a:off x="1079800" y="3454050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Mapper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67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1" name="Google Shape;57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3688" y="0"/>
            <a:ext cx="665661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8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7" name="Google Shape;57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500" y="152725"/>
            <a:ext cx="7239000" cy="48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69"/>
          <p:cNvSpPr/>
          <p:nvPr/>
        </p:nvSpPr>
        <p:spPr>
          <a:xfrm>
            <a:off x="1108675" y="3019850"/>
            <a:ext cx="6916200" cy="3591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79" name="Google Shape;57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01" y="3604138"/>
            <a:ext cx="7808399" cy="130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0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85" name="Google Shape;58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988" y="666750"/>
            <a:ext cx="7820025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70"/>
          <p:cNvSpPr/>
          <p:nvPr/>
        </p:nvSpPr>
        <p:spPr>
          <a:xfrm>
            <a:off x="7100600" y="4058825"/>
            <a:ext cx="618000" cy="3078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1" name="Google Shape;591;p71"/>
          <p:cNvPicPr preferRelativeResize="0"/>
          <p:nvPr/>
        </p:nvPicPr>
        <p:blipFill rotWithShape="1">
          <a:blip r:embed="rId3">
            <a:alphaModFix/>
          </a:blip>
          <a:srcRect l="4599" r="48797"/>
          <a:stretch/>
        </p:blipFill>
        <p:spPr>
          <a:xfrm>
            <a:off x="176875" y="138250"/>
            <a:ext cx="749950" cy="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875" y="755150"/>
            <a:ext cx="3986575" cy="1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71"/>
          <p:cNvPicPr preferRelativeResize="0"/>
          <p:nvPr/>
        </p:nvPicPr>
        <p:blipFill rotWithShape="1">
          <a:blip r:embed="rId5">
            <a:alphaModFix/>
          </a:blip>
          <a:srcRect t="1302"/>
          <a:stretch/>
        </p:blipFill>
        <p:spPr>
          <a:xfrm>
            <a:off x="1999825" y="33475"/>
            <a:ext cx="4982199" cy="507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4925" y="296000"/>
            <a:ext cx="4612224" cy="14827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95" name="Google Shape;595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4925" y="2960525"/>
            <a:ext cx="5479274" cy="7239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96" name="Google Shape;596;p71"/>
          <p:cNvSpPr txBox="1"/>
          <p:nvPr/>
        </p:nvSpPr>
        <p:spPr>
          <a:xfrm>
            <a:off x="1780525" y="166550"/>
            <a:ext cx="106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Controller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7" name="Google Shape;597;p71"/>
          <p:cNvSpPr txBox="1"/>
          <p:nvPr/>
        </p:nvSpPr>
        <p:spPr>
          <a:xfrm>
            <a:off x="1866175" y="1896075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8" name="Google Shape;598;p71"/>
          <p:cNvSpPr txBox="1"/>
          <p:nvPr/>
        </p:nvSpPr>
        <p:spPr>
          <a:xfrm>
            <a:off x="1866175" y="2850575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Mapper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9" name="Google Shape;599;p71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0" name="Google Shape;600;p7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24925" y="2050950"/>
            <a:ext cx="5665880" cy="658613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aphicFrame>
        <p:nvGraphicFramePr>
          <p:cNvPr id="100" name="Google Shape;100;p18"/>
          <p:cNvGraphicFramePr/>
          <p:nvPr/>
        </p:nvGraphicFramePr>
        <p:xfrm>
          <a:off x="0" y="667225"/>
          <a:ext cx="9144000" cy="3383130"/>
        </p:xfrm>
        <a:graphic>
          <a:graphicData uri="http://schemas.openxmlformats.org/drawingml/2006/table">
            <a:tbl>
              <a:tblPr>
                <a:noFill/>
                <a:tableStyleId>{D5AB914A-8EAE-4B13-9CB1-6F388BE49153}</a:tableStyleId>
              </a:tblPr>
              <a:tblGrid>
                <a:gridCol w="129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810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　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2014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2015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2016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2017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2018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2019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2020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2021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국제선 여객수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56,778,759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61,434,404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73,000,810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76,955,719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85,925,288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90,385,640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14,239,922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3,209,364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국제선 여객 증감률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11.4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8.2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18.8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5.4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11.7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5.2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-84.2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-77.5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국내선 여객수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24,647,538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27,980,134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30,912,922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32,406,255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31,600,610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32,980,968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25,164,038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33,146,646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국내선 여객 증감률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10.3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13.5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10.5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4.8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-2.5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4.4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-23.7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31.7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101" name="Google Shape;101;p18"/>
          <p:cNvGraphicFramePr/>
          <p:nvPr/>
        </p:nvGraphicFramePr>
        <p:xfrm>
          <a:off x="3053925" y="4619950"/>
          <a:ext cx="6090075" cy="457170"/>
        </p:xfrm>
        <a:graphic>
          <a:graphicData uri="http://schemas.openxmlformats.org/drawingml/2006/table">
            <a:tbl>
              <a:tblPr>
                <a:noFill/>
                <a:tableStyleId>{D5AB914A-8EAE-4B13-9CB1-6F388BE49153}</a:tableStyleId>
              </a:tblPr>
              <a:tblGrid>
                <a:gridCol w="3465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24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출처:</a:t>
                      </a:r>
                      <a:endParaRPr sz="18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800"/>
                        <a:t>국토교통부「항공통계」</a:t>
                      </a:r>
                      <a:endParaRPr sz="18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575" y="74175"/>
            <a:ext cx="4314825" cy="12763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06" name="Google Shape;606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850" y="1545775"/>
            <a:ext cx="6075370" cy="340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6275" y="1545775"/>
            <a:ext cx="6922551" cy="3258126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2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6050" y="612600"/>
            <a:ext cx="7471906" cy="3982625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73"/>
          <p:cNvSpPr/>
          <p:nvPr/>
        </p:nvSpPr>
        <p:spPr>
          <a:xfrm>
            <a:off x="7445625" y="3544550"/>
            <a:ext cx="558900" cy="2973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73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0" name="Google Shape;62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875" y="755150"/>
            <a:ext cx="3986575" cy="11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621" name="Google Shape;621;p74"/>
          <p:cNvSpPr txBox="1"/>
          <p:nvPr/>
        </p:nvSpPr>
        <p:spPr>
          <a:xfrm>
            <a:off x="1780525" y="166550"/>
            <a:ext cx="106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Controller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2" name="Google Shape;622;p74"/>
          <p:cNvSpPr txBox="1"/>
          <p:nvPr/>
        </p:nvSpPr>
        <p:spPr>
          <a:xfrm>
            <a:off x="1866175" y="1896075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3" name="Google Shape;623;p74"/>
          <p:cNvSpPr txBox="1"/>
          <p:nvPr/>
        </p:nvSpPr>
        <p:spPr>
          <a:xfrm>
            <a:off x="1866175" y="2956325"/>
            <a:ext cx="89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Mapper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4" name="Google Shape;624;p74"/>
          <p:cNvPicPr preferRelativeResize="0"/>
          <p:nvPr/>
        </p:nvPicPr>
        <p:blipFill rotWithShape="1">
          <a:blip r:embed="rId4">
            <a:alphaModFix/>
          </a:blip>
          <a:srcRect l="49681" r="6356"/>
          <a:stretch/>
        </p:blipFill>
        <p:spPr>
          <a:xfrm>
            <a:off x="205175" y="166550"/>
            <a:ext cx="707500" cy="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24925" y="1971425"/>
            <a:ext cx="353377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7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4925" y="3045800"/>
            <a:ext cx="416242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4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28" name="Google Shape;628;p7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24925" y="179075"/>
            <a:ext cx="3932193" cy="166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75" y="131175"/>
            <a:ext cx="4286250" cy="127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3275" y="1837875"/>
            <a:ext cx="6897425" cy="296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75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0" name="Google Shape;640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9575" y="2880650"/>
            <a:ext cx="20193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7875" y="3728375"/>
            <a:ext cx="3762375" cy="120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5850" y="192900"/>
            <a:ext cx="5619750" cy="25630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643" name="Google Shape;643;p76"/>
          <p:cNvSpPr/>
          <p:nvPr/>
        </p:nvSpPr>
        <p:spPr>
          <a:xfrm>
            <a:off x="297150" y="1896100"/>
            <a:ext cx="2405400" cy="481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44" name="Google Shape;644;p76"/>
          <p:cNvCxnSpPr/>
          <p:nvPr/>
        </p:nvCxnSpPr>
        <p:spPr>
          <a:xfrm>
            <a:off x="1506975" y="2377200"/>
            <a:ext cx="1662600" cy="12309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77"/>
          <p:cNvPicPr preferRelativeResize="0"/>
          <p:nvPr/>
        </p:nvPicPr>
        <p:blipFill rotWithShape="1">
          <a:blip r:embed="rId3">
            <a:alphaModFix/>
          </a:blip>
          <a:srcRect l="9828" t="8290"/>
          <a:stretch/>
        </p:blipFill>
        <p:spPr>
          <a:xfrm>
            <a:off x="387600" y="417125"/>
            <a:ext cx="8227963" cy="448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77"/>
          <p:cNvPicPr preferRelativeResize="0"/>
          <p:nvPr/>
        </p:nvPicPr>
        <p:blipFill rotWithShape="1">
          <a:blip r:embed="rId4">
            <a:alphaModFix/>
          </a:blip>
          <a:srcRect l="4940" t="1085" r="6829" b="1085"/>
          <a:stretch/>
        </p:blipFill>
        <p:spPr>
          <a:xfrm>
            <a:off x="6498600" y="737975"/>
            <a:ext cx="571500" cy="300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6650" y="417125"/>
            <a:ext cx="5740479" cy="1763613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77"/>
          <p:cNvSpPr/>
          <p:nvPr/>
        </p:nvSpPr>
        <p:spPr>
          <a:xfrm>
            <a:off x="3131463" y="2546800"/>
            <a:ext cx="393600" cy="5355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77"/>
          <p:cNvSpPr/>
          <p:nvPr/>
        </p:nvSpPr>
        <p:spPr>
          <a:xfrm>
            <a:off x="587225" y="2129575"/>
            <a:ext cx="290100" cy="2030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4" name="Google Shape;654;p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8025" y="3131825"/>
            <a:ext cx="5740476" cy="1703281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77"/>
          <p:cNvSpPr/>
          <p:nvPr/>
        </p:nvSpPr>
        <p:spPr>
          <a:xfrm>
            <a:off x="1018800" y="3295500"/>
            <a:ext cx="742800" cy="1962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56" name="Google Shape;656;p7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44075" y="737975"/>
            <a:ext cx="571500" cy="3000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77"/>
          <p:cNvSpPr/>
          <p:nvPr/>
        </p:nvSpPr>
        <p:spPr>
          <a:xfrm>
            <a:off x="7390725" y="2115600"/>
            <a:ext cx="571500" cy="2451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77"/>
          <p:cNvSpPr/>
          <p:nvPr/>
        </p:nvSpPr>
        <p:spPr>
          <a:xfrm>
            <a:off x="2096850" y="3082300"/>
            <a:ext cx="903600" cy="1962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77"/>
          <p:cNvSpPr txBox="1"/>
          <p:nvPr/>
        </p:nvSpPr>
        <p:spPr>
          <a:xfrm>
            <a:off x="8662800" y="0"/>
            <a:ext cx="48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Roboto"/>
                <a:ea typeface="Roboto"/>
                <a:cs typeface="Roboto"/>
                <a:sym typeface="Roboto"/>
              </a:rPr>
              <a:t>Notice</a:t>
            </a:r>
            <a:endParaRPr sz="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이용후기</a:t>
            </a:r>
            <a:endParaRPr sz="3900"/>
          </a:p>
        </p:txBody>
      </p:sp>
      <p:sp>
        <p:nvSpPr>
          <p:cNvPr id="665" name="Google Shape;665;p78"/>
          <p:cNvSpPr txBox="1"/>
          <p:nvPr/>
        </p:nvSpPr>
        <p:spPr>
          <a:xfrm>
            <a:off x="4572000" y="2250250"/>
            <a:ext cx="37395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/>
            </a:pPr>
            <a:r>
              <a:rPr lang="ko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이용후기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/>
            </a:pPr>
            <a:r>
              <a:rPr lang="ko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이용후기관리자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/>
            </a:pPr>
            <a:r>
              <a:rPr lang="ko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이용후기회원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/>
            </a:pPr>
            <a:r>
              <a:rPr lang="ko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경로설정의오류시해결방안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Roboto"/>
              <a:buAutoNum type="arabicPeriod"/>
            </a:pPr>
            <a:r>
              <a:rPr lang="ko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(회원)마이페이지의 이용후기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Google Shape;666;p78"/>
          <p:cNvSpPr txBox="1"/>
          <p:nvPr/>
        </p:nvSpPr>
        <p:spPr>
          <a:xfrm>
            <a:off x="991900" y="3151700"/>
            <a:ext cx="252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Google Shape;667;p78"/>
          <p:cNvSpPr txBox="1"/>
          <p:nvPr/>
        </p:nvSpPr>
        <p:spPr>
          <a:xfrm>
            <a:off x="3183700" y="2863725"/>
            <a:ext cx="1791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(board_r)</a:t>
            </a:r>
            <a:endParaRPr sz="16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7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이용후기</a:t>
            </a:r>
            <a:r>
              <a:rPr lang="ko" sz="2200"/>
              <a:t>(Board_r)</a:t>
            </a:r>
            <a:endParaRPr sz="2200"/>
          </a:p>
        </p:txBody>
      </p:sp>
      <p:sp>
        <p:nvSpPr>
          <p:cNvPr id="673" name="Google Shape;673;p7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31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61950" algn="l" rtl="0">
              <a:spcBef>
                <a:spcPts val="0"/>
              </a:spcBef>
              <a:spcAft>
                <a:spcPts val="0"/>
              </a:spcAft>
              <a:buSzPts val="2100"/>
              <a:buChar char="➔"/>
            </a:pPr>
            <a:r>
              <a:rPr lang="ko" sz="2100"/>
              <a:t>(pro30 완성.파일) 레거시버전을 부트버전으로 변경 실패</a:t>
            </a:r>
            <a:endParaRPr sz="21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➔"/>
            </a:pPr>
            <a:r>
              <a:rPr lang="ko" sz="2100"/>
              <a:t>(부트버전 board.파일)mapper와 jpa가 혼용이 안 되어서 실패</a:t>
            </a:r>
            <a:endParaRPr sz="21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-361950" algn="l" rtl="0">
              <a:spcBef>
                <a:spcPts val="1200"/>
              </a:spcBef>
              <a:spcAft>
                <a:spcPts val="0"/>
              </a:spcAft>
              <a:buSzPts val="2100"/>
              <a:buChar char="➔"/>
            </a:pPr>
            <a:r>
              <a:rPr lang="ko" sz="2100"/>
              <a:t>원래 가져온 airline프로젝트에 있는 공지사항 게시판을 이용해 회원뷰와 관리자뷰, 마이페이지(회원)뷰를 각각 만들었다.</a:t>
            </a:r>
            <a:endParaRPr sz="21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8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이용후기(관리자)</a:t>
            </a:r>
            <a:endParaRPr/>
          </a:p>
        </p:txBody>
      </p:sp>
      <p:sp>
        <p:nvSpPr>
          <p:cNvPr id="679" name="Google Shape;679;p8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31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Char char="➔"/>
            </a:pPr>
            <a:r>
              <a:rPr lang="ko" sz="2500">
                <a:solidFill>
                  <a:srgbClr val="434343"/>
                </a:solidFill>
              </a:rPr>
              <a:t>이용후기 리스트 </a:t>
            </a:r>
            <a:r>
              <a:rPr lang="ko" sz="2100"/>
              <a:t>(관리페이지)</a:t>
            </a:r>
            <a:endParaRPr sz="21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Char char="➔"/>
            </a:pPr>
            <a:r>
              <a:rPr lang="ko" sz="2500">
                <a:solidFill>
                  <a:srgbClr val="434343"/>
                </a:solidFill>
              </a:rPr>
              <a:t>관리자 공지 입력창</a:t>
            </a:r>
            <a:r>
              <a:rPr lang="ko" sz="2100">
                <a:solidFill>
                  <a:srgbClr val="666666"/>
                </a:solidFill>
              </a:rPr>
              <a:t>(관리자는 네이버캡차사용,파일등록)</a:t>
            </a:r>
            <a:endParaRPr sz="21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Char char="➔"/>
            </a:pPr>
            <a:r>
              <a:rPr lang="ko" sz="2500">
                <a:solidFill>
                  <a:srgbClr val="434343"/>
                </a:solidFill>
              </a:rPr>
              <a:t>이용후기 상세페이지</a:t>
            </a:r>
            <a:endParaRPr sz="2100">
              <a:solidFill>
                <a:srgbClr val="666666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➔"/>
            </a:pPr>
            <a:r>
              <a:rPr lang="ko" sz="2500">
                <a:solidFill>
                  <a:srgbClr val="434343"/>
                </a:solidFill>
              </a:rPr>
              <a:t>이용후기 수정</a:t>
            </a:r>
            <a:r>
              <a:rPr lang="ko" sz="2500"/>
              <a:t> </a:t>
            </a:r>
            <a:r>
              <a:rPr lang="ko" sz="2100"/>
              <a:t>(관리자가 적은 공지사항만 수정 버튼)   </a:t>
            </a:r>
            <a:r>
              <a:rPr lang="ko" sz="2500"/>
              <a:t>   </a:t>
            </a:r>
            <a:endParaRPr sz="23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➔"/>
            </a:pPr>
            <a:r>
              <a:rPr lang="ko" sz="2500">
                <a:solidFill>
                  <a:srgbClr val="434343"/>
                </a:solidFill>
              </a:rPr>
              <a:t>삭제</a:t>
            </a:r>
            <a:r>
              <a:rPr lang="ko" sz="2500"/>
              <a:t> </a:t>
            </a:r>
            <a:r>
              <a:rPr lang="ko" sz="2100"/>
              <a:t>모든 글 삭제 가능</a:t>
            </a:r>
            <a:endParaRPr sz="21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➔"/>
            </a:pPr>
            <a:r>
              <a:rPr lang="ko" sz="2500">
                <a:solidFill>
                  <a:srgbClr val="434343"/>
                </a:solidFill>
              </a:rPr>
              <a:t>검색</a:t>
            </a:r>
            <a:r>
              <a:rPr lang="ko" sz="2500"/>
              <a:t> </a:t>
            </a:r>
            <a:r>
              <a:rPr lang="ko" sz="2100"/>
              <a:t>제목 + 내용 + 작성자 검색 기능 바로잡기 및 추가</a:t>
            </a:r>
            <a:endParaRPr sz="21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8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이용후기(회원)</a:t>
            </a:r>
            <a:endParaRPr/>
          </a:p>
        </p:txBody>
      </p:sp>
      <p:sp>
        <p:nvSpPr>
          <p:cNvPr id="685" name="Google Shape;685;p8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31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Char char="➔"/>
            </a:pPr>
            <a:r>
              <a:rPr lang="ko" sz="2500">
                <a:solidFill>
                  <a:srgbClr val="434343"/>
                </a:solidFill>
              </a:rPr>
              <a:t>이용후기 리스트</a:t>
            </a:r>
            <a:endParaRPr sz="2500">
              <a:solidFill>
                <a:srgbClr val="434343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➔"/>
            </a:pPr>
            <a:r>
              <a:rPr lang="ko" sz="2500">
                <a:solidFill>
                  <a:schemeClr val="dk2"/>
                </a:solidFill>
              </a:rPr>
              <a:t>이용후기 상세페이지</a:t>
            </a:r>
            <a:endParaRPr sz="2500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➔"/>
            </a:pPr>
            <a:r>
              <a:rPr lang="ko" sz="2500">
                <a:solidFill>
                  <a:schemeClr val="dk2"/>
                </a:solidFill>
              </a:rPr>
              <a:t>회원 입력창</a:t>
            </a:r>
            <a:endParaRPr sz="2500">
              <a:solidFill>
                <a:schemeClr val="dk2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SzPts val="2500"/>
              <a:buChar char="➔"/>
            </a:pPr>
            <a:r>
              <a:rPr lang="ko" sz="2500">
                <a:solidFill>
                  <a:schemeClr val="dk2"/>
                </a:solidFill>
              </a:rPr>
              <a:t>회원글 수정창 </a:t>
            </a:r>
            <a:r>
              <a:rPr lang="ko" sz="2100"/>
              <a:t>(회원이 적은 글만 수정 삭제 버튼)</a:t>
            </a:r>
            <a:endParaRPr sz="250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Char char="➔"/>
            </a:pPr>
            <a:r>
              <a:rPr lang="ko" sz="2500">
                <a:solidFill>
                  <a:srgbClr val="434343"/>
                </a:solidFill>
              </a:rPr>
              <a:t>삭제 </a:t>
            </a:r>
            <a:r>
              <a:rPr lang="ko" sz="2100"/>
              <a:t>(회원이 적은 글만 수정 삭제 버튼)</a:t>
            </a:r>
            <a:endParaRPr sz="2500">
              <a:solidFill>
                <a:srgbClr val="434343"/>
              </a:solidFill>
            </a:endParaRPr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500"/>
              <a:buChar char="➔"/>
            </a:pPr>
            <a:r>
              <a:rPr lang="ko" sz="2500">
                <a:solidFill>
                  <a:srgbClr val="434343"/>
                </a:solidFill>
              </a:rPr>
              <a:t>검색 </a:t>
            </a:r>
            <a:r>
              <a:rPr lang="ko" sz="2100"/>
              <a:t>제목 + 내용 + 작성자 검색 기능 바로잡기 및 추가</a:t>
            </a:r>
            <a:endParaRPr sz="19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10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4921406" cy="421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리스트</a:t>
            </a:r>
            <a:endParaRPr/>
          </a:p>
        </p:txBody>
      </p:sp>
      <p:sp>
        <p:nvSpPr>
          <p:cNvPr id="691" name="Google Shape;691;p82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31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Char char="➔"/>
            </a:pPr>
            <a:r>
              <a:rPr lang="ko" sz="2900">
                <a:solidFill>
                  <a:srgbClr val="434343"/>
                </a:solidFill>
              </a:rPr>
              <a:t>관리자</a:t>
            </a:r>
            <a:endParaRPr sz="29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9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900">
              <a:solidFill>
                <a:srgbClr val="434343"/>
              </a:solidFill>
            </a:endParaRPr>
          </a:p>
          <a:p>
            <a:pPr marL="457200" lvl="0" indent="-41275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900"/>
              <a:buChar char="➔"/>
            </a:pPr>
            <a:r>
              <a:rPr lang="ko" sz="2900">
                <a:solidFill>
                  <a:schemeClr val="dk2"/>
                </a:solidFill>
              </a:rPr>
              <a:t>회원</a:t>
            </a:r>
            <a:endParaRPr sz="23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" name="Google Shape;69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50" y="814625"/>
            <a:ext cx="8963999" cy="42690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7" name="Google Shape;697;p83"/>
          <p:cNvCxnSpPr/>
          <p:nvPr/>
        </p:nvCxnSpPr>
        <p:spPr>
          <a:xfrm>
            <a:off x="1160300" y="948050"/>
            <a:ext cx="750000" cy="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98" name="Google Shape;698;p83"/>
          <p:cNvSpPr txBox="1"/>
          <p:nvPr/>
        </p:nvSpPr>
        <p:spPr>
          <a:xfrm>
            <a:off x="1216900" y="2313150"/>
            <a:ext cx="7669200" cy="2770500"/>
          </a:xfrm>
          <a:prstGeom prst="rect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Google Shape;699;p83"/>
          <p:cNvSpPr txBox="1">
            <a:spLocks noGrp="1"/>
          </p:cNvSpPr>
          <p:nvPr>
            <p:ph type="title"/>
          </p:nvPr>
        </p:nvSpPr>
        <p:spPr>
          <a:xfrm>
            <a:off x="59500" y="51725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/>
              <a:t>(관리자)리스트 이용 후기 관리</a:t>
            </a:r>
            <a:endParaRPr sz="20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4" name="Google Shape;704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625" y="439400"/>
            <a:ext cx="7524466" cy="420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7675" y="1673925"/>
            <a:ext cx="4532899" cy="129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87675" y="233467"/>
            <a:ext cx="1830250" cy="1328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Google Shape;707;p84"/>
          <p:cNvCxnSpPr/>
          <p:nvPr/>
        </p:nvCxnSpPr>
        <p:spPr>
          <a:xfrm rot="10800000" flipH="1">
            <a:off x="2667250" y="855950"/>
            <a:ext cx="820800" cy="72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8" name="Google Shape;708;p84"/>
          <p:cNvCxnSpPr/>
          <p:nvPr/>
        </p:nvCxnSpPr>
        <p:spPr>
          <a:xfrm rot="10800000" flipH="1">
            <a:off x="5568000" y="1280450"/>
            <a:ext cx="488100" cy="72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9" name="Google Shape;709;p84"/>
          <p:cNvCxnSpPr/>
          <p:nvPr/>
        </p:nvCxnSpPr>
        <p:spPr>
          <a:xfrm>
            <a:off x="6501900" y="2674325"/>
            <a:ext cx="332400" cy="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0" name="Google Shape;710;p84"/>
          <p:cNvCxnSpPr/>
          <p:nvPr/>
        </p:nvCxnSpPr>
        <p:spPr>
          <a:xfrm>
            <a:off x="2094200" y="2801675"/>
            <a:ext cx="467100" cy="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1" name="Google Shape;711;p8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(관리자)리스트 이용 후기 관리</a:t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" name="Google Shape;716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7775" y="467300"/>
            <a:ext cx="7053748" cy="46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050" y="707500"/>
            <a:ext cx="2674325" cy="2753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85"/>
          <p:cNvSpPr txBox="1"/>
          <p:nvPr/>
        </p:nvSpPr>
        <p:spPr>
          <a:xfrm>
            <a:off x="396200" y="5023225"/>
            <a:ext cx="40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19" name="Google Shape;719;p85"/>
          <p:cNvCxnSpPr/>
          <p:nvPr/>
        </p:nvCxnSpPr>
        <p:spPr>
          <a:xfrm>
            <a:off x="2370100" y="948050"/>
            <a:ext cx="750000" cy="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0" name="Google Shape;720;p85"/>
          <p:cNvSpPr txBox="1">
            <a:spLocks noGrp="1"/>
          </p:cNvSpPr>
          <p:nvPr>
            <p:ph type="title"/>
          </p:nvPr>
        </p:nvSpPr>
        <p:spPr>
          <a:xfrm>
            <a:off x="69950" y="35375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(회원) 리스트 이용 후기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8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입력창</a:t>
            </a:r>
            <a:endParaRPr/>
          </a:p>
        </p:txBody>
      </p:sp>
      <p:sp>
        <p:nvSpPr>
          <p:cNvPr id="726" name="Google Shape;726;p86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31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Char char="➔"/>
            </a:pPr>
            <a:r>
              <a:rPr lang="ko" sz="2900">
                <a:solidFill>
                  <a:srgbClr val="434343"/>
                </a:solidFill>
              </a:rPr>
              <a:t>관리자</a:t>
            </a:r>
            <a:endParaRPr sz="29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9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900">
              <a:solidFill>
                <a:srgbClr val="434343"/>
              </a:solidFill>
            </a:endParaRPr>
          </a:p>
          <a:p>
            <a:pPr marL="457200" lvl="0" indent="-41275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900"/>
              <a:buChar char="➔"/>
            </a:pPr>
            <a:r>
              <a:rPr lang="ko" sz="2900">
                <a:solidFill>
                  <a:schemeClr val="dk2"/>
                </a:solidFill>
              </a:rPr>
              <a:t>회원</a:t>
            </a:r>
            <a:endParaRPr sz="23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1" name="Google Shape;73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6351" y="667375"/>
            <a:ext cx="6159700" cy="443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575" y="822700"/>
            <a:ext cx="2676525" cy="209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Google Shape;733;p87"/>
          <p:cNvCxnSpPr/>
          <p:nvPr/>
        </p:nvCxnSpPr>
        <p:spPr>
          <a:xfrm rot="10800000" flipH="1">
            <a:off x="2164925" y="982600"/>
            <a:ext cx="700500" cy="72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4" name="Google Shape;734;p8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관리자 공지 입력창</a:t>
            </a:r>
            <a:endParaRPr/>
          </a:p>
        </p:txBody>
      </p:sp>
      <p:sp>
        <p:nvSpPr>
          <p:cNvPr id="735" name="Google Shape;735;p87"/>
          <p:cNvSpPr txBox="1"/>
          <p:nvPr/>
        </p:nvSpPr>
        <p:spPr>
          <a:xfrm>
            <a:off x="3756800" y="3105900"/>
            <a:ext cx="3587100" cy="1908600"/>
          </a:xfrm>
          <a:prstGeom prst="rect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EFEFE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solidFill>
                <a:srgbClr val="EFEFE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.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36" name="Google Shape;736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5950" y="923354"/>
            <a:ext cx="2676525" cy="168079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7" name="Google Shape;737;p87"/>
          <p:cNvCxnSpPr/>
          <p:nvPr/>
        </p:nvCxnSpPr>
        <p:spPr>
          <a:xfrm rot="10800000" flipH="1">
            <a:off x="3346450" y="979150"/>
            <a:ext cx="240600" cy="1410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2" name="Google Shape;74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3075" y="391275"/>
            <a:ext cx="6721201" cy="4575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975" y="709013"/>
            <a:ext cx="2400300" cy="238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4" name="Google Shape;744;p88"/>
          <p:cNvCxnSpPr/>
          <p:nvPr/>
        </p:nvCxnSpPr>
        <p:spPr>
          <a:xfrm rot="10800000" flipH="1">
            <a:off x="2151700" y="897500"/>
            <a:ext cx="742800" cy="72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45" name="Google Shape;745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00550" y="2036401"/>
            <a:ext cx="2786050" cy="117176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46" name="Google Shape;746;p88"/>
          <p:cNvCxnSpPr/>
          <p:nvPr/>
        </p:nvCxnSpPr>
        <p:spPr>
          <a:xfrm>
            <a:off x="3424275" y="2207400"/>
            <a:ext cx="183900" cy="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7" name="Google Shape;747;p88"/>
          <p:cNvSpPr txBox="1">
            <a:spLocks noGrp="1"/>
          </p:cNvSpPr>
          <p:nvPr>
            <p:ph type="title"/>
          </p:nvPr>
        </p:nvSpPr>
        <p:spPr>
          <a:xfrm>
            <a:off x="98250" y="37575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 후기 입력창</a:t>
            </a:r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2" name="Google Shape;752;p89"/>
          <p:cNvPicPr preferRelativeResize="0"/>
          <p:nvPr/>
        </p:nvPicPr>
        <p:blipFill rotWithShape="1">
          <a:blip r:embed="rId3">
            <a:alphaModFix/>
          </a:blip>
          <a:srcRect l="2171" r="872"/>
          <a:stretch/>
        </p:blipFill>
        <p:spPr>
          <a:xfrm>
            <a:off x="134425" y="672125"/>
            <a:ext cx="5089628" cy="4419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3" name="Google Shape;753;p89"/>
          <p:cNvCxnSpPr/>
          <p:nvPr/>
        </p:nvCxnSpPr>
        <p:spPr>
          <a:xfrm>
            <a:off x="1185000" y="1266425"/>
            <a:ext cx="679200" cy="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4" name="Google Shape;754;p89"/>
          <p:cNvCxnSpPr/>
          <p:nvPr/>
        </p:nvCxnSpPr>
        <p:spPr>
          <a:xfrm>
            <a:off x="983450" y="1782900"/>
            <a:ext cx="750000" cy="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5" name="Google Shape;755;p89"/>
          <p:cNvCxnSpPr/>
          <p:nvPr/>
        </p:nvCxnSpPr>
        <p:spPr>
          <a:xfrm>
            <a:off x="1110775" y="4726075"/>
            <a:ext cx="3473700" cy="0"/>
          </a:xfrm>
          <a:prstGeom prst="straightConnector1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6" name="Google Shape;756;p89"/>
          <p:cNvCxnSpPr/>
          <p:nvPr/>
        </p:nvCxnSpPr>
        <p:spPr>
          <a:xfrm rot="-5400000" flipH="1">
            <a:off x="576675" y="2691975"/>
            <a:ext cx="2900700" cy="11250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7" name="Google Shape;757;p89"/>
          <p:cNvCxnSpPr/>
          <p:nvPr/>
        </p:nvCxnSpPr>
        <p:spPr>
          <a:xfrm>
            <a:off x="679200" y="1514050"/>
            <a:ext cx="1181400" cy="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58" name="Google Shape;758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0575" y="278975"/>
            <a:ext cx="3961976" cy="2975501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89"/>
          <p:cNvSpPr txBox="1">
            <a:spLocks noGrp="1"/>
          </p:cNvSpPr>
          <p:nvPr>
            <p:ph type="title"/>
          </p:nvPr>
        </p:nvSpPr>
        <p:spPr>
          <a:xfrm>
            <a:off x="56600" y="41125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(관리자)(회원)입력창</a:t>
            </a:r>
            <a:endParaRPr/>
          </a:p>
        </p:txBody>
      </p:sp>
      <p:cxnSp>
        <p:nvCxnSpPr>
          <p:cNvPr id="760" name="Google Shape;760;p89"/>
          <p:cNvCxnSpPr/>
          <p:nvPr/>
        </p:nvCxnSpPr>
        <p:spPr>
          <a:xfrm>
            <a:off x="5320375" y="601375"/>
            <a:ext cx="587100" cy="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1" name="Google Shape;761;p89"/>
          <p:cNvCxnSpPr/>
          <p:nvPr/>
        </p:nvCxnSpPr>
        <p:spPr>
          <a:xfrm>
            <a:off x="5313300" y="1485750"/>
            <a:ext cx="509400" cy="72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89"/>
          <p:cNvCxnSpPr/>
          <p:nvPr/>
        </p:nvCxnSpPr>
        <p:spPr>
          <a:xfrm>
            <a:off x="6042025" y="431575"/>
            <a:ext cx="721800" cy="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89"/>
          <p:cNvCxnSpPr/>
          <p:nvPr/>
        </p:nvCxnSpPr>
        <p:spPr>
          <a:xfrm>
            <a:off x="6034950" y="1400850"/>
            <a:ext cx="629700" cy="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89"/>
          <p:cNvCxnSpPr/>
          <p:nvPr/>
        </p:nvCxnSpPr>
        <p:spPr>
          <a:xfrm>
            <a:off x="5504325" y="2200325"/>
            <a:ext cx="1131900" cy="72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5" name="Google Shape;765;p89"/>
          <p:cNvCxnSpPr/>
          <p:nvPr/>
        </p:nvCxnSpPr>
        <p:spPr>
          <a:xfrm>
            <a:off x="6063250" y="2999775"/>
            <a:ext cx="367800" cy="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766" name="Google Shape;766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5124" y="2261075"/>
            <a:ext cx="2263975" cy="26651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7" name="Google Shape;767;p89"/>
          <p:cNvCxnSpPr/>
          <p:nvPr/>
        </p:nvCxnSpPr>
        <p:spPr>
          <a:xfrm>
            <a:off x="7414575" y="4004425"/>
            <a:ext cx="672000" cy="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8" name="Google Shape;768;p89"/>
          <p:cNvCxnSpPr/>
          <p:nvPr/>
        </p:nvCxnSpPr>
        <p:spPr>
          <a:xfrm rot="10800000" flipH="1">
            <a:off x="6742450" y="2539975"/>
            <a:ext cx="955200" cy="141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9" name="Google Shape;769;p89"/>
          <p:cNvSpPr txBox="1"/>
          <p:nvPr/>
        </p:nvSpPr>
        <p:spPr>
          <a:xfrm>
            <a:off x="5974800" y="4525975"/>
            <a:ext cx="7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관리자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0" name="Google Shape;770;p89"/>
          <p:cNvSpPr txBox="1"/>
          <p:nvPr/>
        </p:nvSpPr>
        <p:spPr>
          <a:xfrm>
            <a:off x="7623550" y="343425"/>
            <a:ext cx="58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회원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1" name="Google Shape;771;p8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3399" y="3764024"/>
            <a:ext cx="1671650" cy="43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2" name="Google Shape;772;p89"/>
          <p:cNvCxnSpPr>
            <a:stCxn id="771" idx="2"/>
          </p:cNvCxnSpPr>
          <p:nvPr/>
        </p:nvCxnSpPr>
        <p:spPr>
          <a:xfrm rot="-5400000" flipH="1">
            <a:off x="6143225" y="3786225"/>
            <a:ext cx="267600" cy="1095600"/>
          </a:xfrm>
          <a:prstGeom prst="bentConnector2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3" name="Google Shape;773;p89"/>
          <p:cNvSpPr/>
          <p:nvPr/>
        </p:nvSpPr>
        <p:spPr>
          <a:xfrm>
            <a:off x="5662175" y="4122500"/>
            <a:ext cx="134100" cy="1305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4A86E8"/>
          </a:solidFill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74" name="Google Shape;774;p89"/>
          <p:cNvCxnSpPr/>
          <p:nvPr/>
        </p:nvCxnSpPr>
        <p:spPr>
          <a:xfrm rot="10800000" flipH="1">
            <a:off x="7699900" y="4559925"/>
            <a:ext cx="921300" cy="7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9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500"/>
              <a:t>상세페이지+</a:t>
            </a:r>
            <a:r>
              <a:rPr lang="ko" sz="2000"/>
              <a:t>(수정,삭제)</a:t>
            </a:r>
            <a:endParaRPr sz="2000"/>
          </a:p>
        </p:txBody>
      </p:sp>
      <p:sp>
        <p:nvSpPr>
          <p:cNvPr id="780" name="Google Shape;780;p90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31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412750" algn="l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900"/>
              <a:buChar char="➔"/>
            </a:pPr>
            <a:r>
              <a:rPr lang="ko" sz="2900">
                <a:solidFill>
                  <a:srgbClr val="434343"/>
                </a:solidFill>
              </a:rPr>
              <a:t>관리자</a:t>
            </a:r>
            <a:endParaRPr sz="29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900">
              <a:solidFill>
                <a:srgbClr val="434343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900">
              <a:solidFill>
                <a:srgbClr val="434343"/>
              </a:solidFill>
            </a:endParaRPr>
          </a:p>
          <a:p>
            <a:pPr marL="457200" lvl="0" indent="-41275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2900"/>
              <a:buChar char="➔"/>
            </a:pPr>
            <a:r>
              <a:rPr lang="ko" sz="2900">
                <a:solidFill>
                  <a:schemeClr val="dk2"/>
                </a:solidFill>
              </a:rPr>
              <a:t>회원</a:t>
            </a:r>
            <a:endParaRPr sz="23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9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(관리자) 상세 페이지</a:t>
            </a:r>
            <a:endParaRPr/>
          </a:p>
        </p:txBody>
      </p:sp>
      <p:pic>
        <p:nvPicPr>
          <p:cNvPr id="786" name="Google Shape;786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550" y="587775"/>
            <a:ext cx="8160777" cy="44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775" y="732000"/>
            <a:ext cx="2914650" cy="209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8" name="Google Shape;788;p91"/>
          <p:cNvCxnSpPr/>
          <p:nvPr/>
        </p:nvCxnSpPr>
        <p:spPr>
          <a:xfrm>
            <a:off x="189775" y="941550"/>
            <a:ext cx="2356800" cy="78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89" name="Google Shape;789;p91"/>
          <p:cNvSpPr txBox="1"/>
          <p:nvPr/>
        </p:nvSpPr>
        <p:spPr>
          <a:xfrm>
            <a:off x="2510325" y="736975"/>
            <a:ext cx="637200" cy="2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0" name="Google Shape;790;p91"/>
          <p:cNvSpPr txBox="1"/>
          <p:nvPr/>
        </p:nvSpPr>
        <p:spPr>
          <a:xfrm>
            <a:off x="2556400" y="729300"/>
            <a:ext cx="548100" cy="231000"/>
          </a:xfrm>
          <a:prstGeom prst="rect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1" name="Google Shape;791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469" y="1271849"/>
            <a:ext cx="6989331" cy="20955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91"/>
          <p:cNvSpPr txBox="1"/>
          <p:nvPr/>
        </p:nvSpPr>
        <p:spPr>
          <a:xfrm>
            <a:off x="5610675" y="1489300"/>
            <a:ext cx="2914800" cy="615600"/>
          </a:xfrm>
          <a:prstGeom prst="rect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뷰페이지에서 상세페이지 넘어갈때 적히는 것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93" name="Google Shape;793;p91"/>
          <p:cNvCxnSpPr/>
          <p:nvPr/>
        </p:nvCxnSpPr>
        <p:spPr>
          <a:xfrm rot="10800000" flipH="1">
            <a:off x="1865475" y="1450800"/>
            <a:ext cx="790800" cy="78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30384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0550" y="2104050"/>
            <a:ext cx="3206098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4175" y="4083125"/>
            <a:ext cx="3569025" cy="7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25325" y="918700"/>
            <a:ext cx="3359027" cy="77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5750" y="1764647"/>
            <a:ext cx="3038474" cy="94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79625" y="4299374"/>
            <a:ext cx="4077276" cy="84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47200" y="3381018"/>
            <a:ext cx="1669438" cy="70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56375" y="3319593"/>
            <a:ext cx="3684623" cy="6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09125" y="1239848"/>
            <a:ext cx="3569025" cy="74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84624" y="2907175"/>
            <a:ext cx="3359025" cy="3816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230550" y="1841975"/>
            <a:ext cx="1428750" cy="82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425" y="651400"/>
            <a:ext cx="7096125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92"/>
          <p:cNvSpPr txBox="1"/>
          <p:nvPr/>
        </p:nvSpPr>
        <p:spPr>
          <a:xfrm>
            <a:off x="1166875" y="1013325"/>
            <a:ext cx="4260600" cy="246300"/>
          </a:xfrm>
          <a:prstGeom prst="rect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00" name="Google Shape;800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900" y="1768950"/>
            <a:ext cx="495300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8625" y="2772200"/>
            <a:ext cx="5482426" cy="1393125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Google Shape;802;p92"/>
          <p:cNvSpPr txBox="1"/>
          <p:nvPr/>
        </p:nvSpPr>
        <p:spPr>
          <a:xfrm>
            <a:off x="3777025" y="3254975"/>
            <a:ext cx="1090200" cy="219300"/>
          </a:xfrm>
          <a:prstGeom prst="rect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Google Shape;803;p92"/>
          <p:cNvSpPr txBox="1"/>
          <p:nvPr/>
        </p:nvSpPr>
        <p:spPr>
          <a:xfrm>
            <a:off x="3938225" y="2187900"/>
            <a:ext cx="1558800" cy="400200"/>
          </a:xfrm>
          <a:prstGeom prst="rect">
            <a:avLst/>
          </a:prstGeom>
          <a:noFill/>
          <a:ln w="38100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804" name="Google Shape;804;p92"/>
          <p:cNvCxnSpPr/>
          <p:nvPr/>
        </p:nvCxnSpPr>
        <p:spPr>
          <a:xfrm rot="10800000" flipH="1">
            <a:off x="1174550" y="2418100"/>
            <a:ext cx="2587200" cy="78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5" name="Google Shape;805;p92"/>
          <p:cNvCxnSpPr/>
          <p:nvPr/>
        </p:nvCxnSpPr>
        <p:spPr>
          <a:xfrm>
            <a:off x="7270000" y="3032375"/>
            <a:ext cx="852000" cy="153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06" name="Google Shape;806;p9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5225" y="4349424"/>
            <a:ext cx="4981575" cy="2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9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850" y="4674075"/>
            <a:ext cx="5849931" cy="346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8" name="Google Shape;808;p92"/>
          <p:cNvCxnSpPr>
            <a:stCxn id="806" idx="3"/>
            <a:endCxn id="807" idx="3"/>
          </p:cNvCxnSpPr>
          <p:nvPr/>
        </p:nvCxnSpPr>
        <p:spPr>
          <a:xfrm>
            <a:off x="5256800" y="4487537"/>
            <a:ext cx="830100" cy="359700"/>
          </a:xfrm>
          <a:prstGeom prst="bentConnector3">
            <a:avLst>
              <a:gd name="adj1" fmla="val 128672"/>
            </a:avLst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09" name="Google Shape;809;p9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상세페이지의 num 과 hit</a:t>
            </a:r>
            <a:endParaRPr/>
          </a:p>
        </p:txBody>
      </p:sp>
      <p:sp>
        <p:nvSpPr>
          <p:cNvPr id="810" name="Google Shape;810;p92"/>
          <p:cNvSpPr txBox="1"/>
          <p:nvPr/>
        </p:nvSpPr>
        <p:spPr>
          <a:xfrm>
            <a:off x="6195225" y="222625"/>
            <a:ext cx="2517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참고만 하세요!!!!</a:t>
            </a:r>
            <a:endParaRPr sz="16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1" name="Google Shape;811;p92"/>
          <p:cNvSpPr txBox="1"/>
          <p:nvPr/>
        </p:nvSpPr>
        <p:spPr>
          <a:xfrm>
            <a:off x="2556375" y="2533775"/>
            <a:ext cx="1062600" cy="3849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mapper.xml</a:t>
            </a:r>
            <a:endParaRPr sz="13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2" name="Google Shape;812;p92"/>
          <p:cNvSpPr txBox="1"/>
          <p:nvPr/>
        </p:nvSpPr>
        <p:spPr>
          <a:xfrm>
            <a:off x="6341100" y="1113150"/>
            <a:ext cx="1558800" cy="4002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service</a:t>
            </a:r>
            <a:endParaRPr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3" name="Google Shape;813;p92"/>
          <p:cNvSpPr txBox="1"/>
          <p:nvPr/>
        </p:nvSpPr>
        <p:spPr>
          <a:xfrm>
            <a:off x="6233625" y="4575400"/>
            <a:ext cx="1381800" cy="4002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인터페이스</a:t>
            </a:r>
            <a:endParaRPr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9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(회원) 상세 페이지</a:t>
            </a:r>
            <a:endParaRPr/>
          </a:p>
        </p:txBody>
      </p:sp>
      <p:pic>
        <p:nvPicPr>
          <p:cNvPr id="819" name="Google Shape;819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48" y="910625"/>
            <a:ext cx="6222873" cy="39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95900" y="1308575"/>
            <a:ext cx="3785826" cy="3298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1" name="Google Shape;821;p93"/>
          <p:cNvCxnSpPr/>
          <p:nvPr/>
        </p:nvCxnSpPr>
        <p:spPr>
          <a:xfrm>
            <a:off x="5819075" y="1159200"/>
            <a:ext cx="391500" cy="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2" name="Google Shape;822;p93"/>
          <p:cNvCxnSpPr/>
          <p:nvPr/>
        </p:nvCxnSpPr>
        <p:spPr>
          <a:xfrm>
            <a:off x="8544350" y="1573750"/>
            <a:ext cx="215100" cy="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3" name="Google Shape;823;p93"/>
          <p:cNvCxnSpPr/>
          <p:nvPr/>
        </p:nvCxnSpPr>
        <p:spPr>
          <a:xfrm rot="10800000" flipH="1">
            <a:off x="5569625" y="4919725"/>
            <a:ext cx="890400" cy="78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24" name="Google Shape;824;p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9425" y="524513"/>
            <a:ext cx="5410200" cy="2952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5" name="Google Shape;825;p93"/>
          <p:cNvCxnSpPr/>
          <p:nvPr/>
        </p:nvCxnSpPr>
        <p:spPr>
          <a:xfrm rot="10800000" flipH="1">
            <a:off x="1051725" y="729400"/>
            <a:ext cx="1957500" cy="306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26" name="Google Shape;826;p93"/>
          <p:cNvCxnSpPr/>
          <p:nvPr/>
        </p:nvCxnSpPr>
        <p:spPr>
          <a:xfrm>
            <a:off x="8429200" y="4567725"/>
            <a:ext cx="491400" cy="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" name="Google Shape;831;p9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(회원) 상세 페이지</a:t>
            </a:r>
            <a:endParaRPr/>
          </a:p>
        </p:txBody>
      </p:sp>
      <p:pic>
        <p:nvPicPr>
          <p:cNvPr id="832" name="Google Shape;83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375" y="548800"/>
            <a:ext cx="7324725" cy="126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250" y="1778650"/>
            <a:ext cx="5705450" cy="329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9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43825" y="2840425"/>
            <a:ext cx="1610450" cy="215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2000" y="1866093"/>
            <a:ext cx="3113974" cy="1411300"/>
          </a:xfrm>
          <a:prstGeom prst="rect">
            <a:avLst/>
          </a:prstGeom>
          <a:noFill/>
          <a:ln>
            <a:noFill/>
          </a:ln>
        </p:spPr>
      </p:pic>
      <p:sp>
        <p:nvSpPr>
          <p:cNvPr id="836" name="Google Shape;836;p94"/>
          <p:cNvSpPr txBox="1"/>
          <p:nvPr/>
        </p:nvSpPr>
        <p:spPr>
          <a:xfrm>
            <a:off x="6509975" y="4614200"/>
            <a:ext cx="1062600" cy="3849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mapper.xml</a:t>
            </a:r>
            <a:endParaRPr sz="13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7" name="Google Shape;837;p94"/>
          <p:cNvSpPr txBox="1"/>
          <p:nvPr/>
        </p:nvSpPr>
        <p:spPr>
          <a:xfrm>
            <a:off x="5312375" y="475975"/>
            <a:ext cx="1120800" cy="4002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endParaRPr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8" name="Google Shape;838;p94"/>
          <p:cNvSpPr txBox="1"/>
          <p:nvPr/>
        </p:nvSpPr>
        <p:spPr>
          <a:xfrm>
            <a:off x="3784675" y="2448925"/>
            <a:ext cx="1062600" cy="4002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Controller</a:t>
            </a:r>
            <a:endParaRPr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3" name="Google Shape;843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4900" y="152400"/>
            <a:ext cx="7454212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8175" y="826013"/>
            <a:ext cx="3067050" cy="4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p95"/>
          <p:cNvSpPr txBox="1"/>
          <p:nvPr/>
        </p:nvSpPr>
        <p:spPr>
          <a:xfrm>
            <a:off x="6402850" y="1747525"/>
            <a:ext cx="2292300" cy="4002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관리자 공지 수정창 </a:t>
            </a:r>
            <a:endParaRPr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p96"/>
          <p:cNvPicPr preferRelativeResize="0"/>
          <p:nvPr/>
        </p:nvPicPr>
        <p:blipFill rotWithShape="1">
          <a:blip r:embed="rId3">
            <a:alphaModFix/>
          </a:blip>
          <a:srcRect t="-2796"/>
          <a:stretch/>
        </p:blipFill>
        <p:spPr>
          <a:xfrm>
            <a:off x="32125" y="131175"/>
            <a:ext cx="8839201" cy="19391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1" name="Google Shape;851;p96"/>
          <p:cNvCxnSpPr/>
          <p:nvPr/>
        </p:nvCxnSpPr>
        <p:spPr>
          <a:xfrm rot="10800000" flipH="1">
            <a:off x="84900" y="309625"/>
            <a:ext cx="3070500" cy="21300"/>
          </a:xfrm>
          <a:prstGeom prst="straightConnector1">
            <a:avLst/>
          </a:prstGeom>
          <a:noFill/>
          <a:ln w="1524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" name="Google Shape;852;p96"/>
          <p:cNvCxnSpPr/>
          <p:nvPr/>
        </p:nvCxnSpPr>
        <p:spPr>
          <a:xfrm rot="10800000" flipH="1">
            <a:off x="6522950" y="311275"/>
            <a:ext cx="2157900" cy="18000"/>
          </a:xfrm>
          <a:prstGeom prst="straightConnector1">
            <a:avLst/>
          </a:prstGeom>
          <a:noFill/>
          <a:ln w="15240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3" name="Google Shape;853;p96"/>
          <p:cNvCxnSpPr/>
          <p:nvPr/>
        </p:nvCxnSpPr>
        <p:spPr>
          <a:xfrm rot="10800000" flipH="1">
            <a:off x="848850" y="615575"/>
            <a:ext cx="2349000" cy="141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4" name="Google Shape;854;p96"/>
          <p:cNvCxnSpPr/>
          <p:nvPr/>
        </p:nvCxnSpPr>
        <p:spPr>
          <a:xfrm>
            <a:off x="3636525" y="360825"/>
            <a:ext cx="1450500" cy="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55" name="Google Shape;855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4875" y="2031723"/>
            <a:ext cx="5809834" cy="276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400" y="2181213"/>
            <a:ext cx="2247900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96"/>
          <p:cNvSpPr txBox="1"/>
          <p:nvPr/>
        </p:nvSpPr>
        <p:spPr>
          <a:xfrm>
            <a:off x="5914675" y="2646025"/>
            <a:ext cx="2292300" cy="400200"/>
          </a:xfrm>
          <a:prstGeom prst="rect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관리자 삭제시 이동</a:t>
            </a:r>
            <a:endParaRPr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97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회원 이용후기 페이지에서 검색기능</a:t>
            </a:r>
            <a:endParaRPr/>
          </a:p>
        </p:txBody>
      </p:sp>
      <p:pic>
        <p:nvPicPr>
          <p:cNvPr id="863" name="Google Shape;863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950" y="740750"/>
            <a:ext cx="6424554" cy="421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713" y="902600"/>
            <a:ext cx="4162425" cy="247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5" name="Google Shape;865;p97"/>
          <p:cNvCxnSpPr/>
          <p:nvPr/>
        </p:nvCxnSpPr>
        <p:spPr>
          <a:xfrm>
            <a:off x="1090125" y="1097800"/>
            <a:ext cx="3024600" cy="6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866" name="Google Shape;866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04275" y="579624"/>
            <a:ext cx="3148001" cy="233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1" name="Google Shape;87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324850" cy="317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18" y="3753418"/>
            <a:ext cx="3882274" cy="133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0300" y="2702250"/>
            <a:ext cx="3225550" cy="218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98"/>
          <p:cNvSpPr txBox="1"/>
          <p:nvPr/>
        </p:nvSpPr>
        <p:spPr>
          <a:xfrm>
            <a:off x="5312375" y="475975"/>
            <a:ext cx="1120800" cy="4002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endParaRPr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5" name="Google Shape;875;p98"/>
          <p:cNvSpPr txBox="1"/>
          <p:nvPr/>
        </p:nvSpPr>
        <p:spPr>
          <a:xfrm>
            <a:off x="2033225" y="3591625"/>
            <a:ext cx="1120800" cy="4002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view</a:t>
            </a:r>
            <a:endParaRPr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6" name="Google Shape;876;p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1350" y="2771350"/>
            <a:ext cx="3642649" cy="1239150"/>
          </a:xfrm>
          <a:prstGeom prst="rect">
            <a:avLst/>
          </a:prstGeom>
          <a:noFill/>
          <a:ln>
            <a:noFill/>
          </a:ln>
        </p:spPr>
      </p:pic>
      <p:sp>
        <p:nvSpPr>
          <p:cNvPr id="877" name="Google Shape;877;p98"/>
          <p:cNvSpPr txBox="1"/>
          <p:nvPr/>
        </p:nvSpPr>
        <p:spPr>
          <a:xfrm>
            <a:off x="6325750" y="3946325"/>
            <a:ext cx="1062600" cy="384900"/>
          </a:xfrm>
          <a:prstGeom prst="rect">
            <a:avLst/>
          </a:prstGeom>
          <a:noFill/>
          <a:ln w="952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mapper.xml</a:t>
            </a:r>
            <a:endParaRPr sz="13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9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(회원, 관리자)경로설정의 오류시 해결방안 1</a:t>
            </a:r>
            <a:endParaRPr/>
          </a:p>
        </p:txBody>
      </p:sp>
      <p:sp>
        <p:nvSpPr>
          <p:cNvPr id="883" name="Google Shape;883;p9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31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457200" lvl="0" indent="-348107" algn="l" rtl="0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ko" sz="3421"/>
              <a:t>1. 경로를 찾아서 바꿔준다.</a:t>
            </a:r>
            <a:endParaRPr sz="342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628"/>
              <a:t> +</a:t>
            </a:r>
            <a:endParaRPr sz="2628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628"/>
              <a:t>ex)뷰에서 경로설정시( 컨드롤러의 @GetMapping을 활용한 경우 @GetMapping 경로의 주소를 확인한다. ) 해당 뷰 파일명이 아닌 컨트롤러에서 설정한 경로로 되기 때문.</a:t>
            </a:r>
            <a:endParaRPr sz="2628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580"/>
              <a:t>참고로 해당 프로젝트는 </a:t>
            </a:r>
            <a:r>
              <a:rPr lang="ko" sz="2490">
                <a:solidFill>
                  <a:srgbClr val="434343"/>
                </a:solidFill>
                <a:latin typeface="Arial"/>
                <a:ea typeface="Arial"/>
                <a:cs typeface="Arial"/>
                <a:sym typeface="Arial"/>
              </a:rPr>
              <a:t>@Controller된 부분이 @RequestMapping으로 되어있는 class 안에 </a:t>
            </a:r>
            <a:r>
              <a:rPr lang="ko" sz="2308">
                <a:solidFill>
                  <a:srgbClr val="434343"/>
                </a:solidFill>
              </a:rPr>
              <a:t>@GetMapping</a:t>
            </a:r>
            <a:r>
              <a:rPr lang="ko" sz="2308"/>
              <a:t> , </a:t>
            </a:r>
            <a:r>
              <a:rPr lang="ko" sz="2308">
                <a:solidFill>
                  <a:srgbClr val="434343"/>
                </a:solidFill>
              </a:rPr>
              <a:t>@postMapping</a:t>
            </a:r>
            <a:r>
              <a:rPr lang="ko" sz="2308"/>
              <a:t>을 사용</a:t>
            </a:r>
            <a:endParaRPr sz="2308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628"/>
              <a:t>ex) @RequestMapping("/notice2/**")</a:t>
            </a:r>
            <a:endParaRPr sz="2628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628"/>
              <a:t>ex) @GetMapping("notice22Delete")</a:t>
            </a:r>
            <a:endParaRPr sz="2628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/>
          </a:p>
        </p:txBody>
      </p:sp>
      <p:pic>
        <p:nvPicPr>
          <p:cNvPr id="884" name="Google Shape;884;p99"/>
          <p:cNvPicPr preferRelativeResize="0"/>
          <p:nvPr/>
        </p:nvPicPr>
        <p:blipFill rotWithShape="1">
          <a:blip r:embed="rId3">
            <a:alphaModFix/>
          </a:blip>
          <a:srcRect r="1156" b="66494"/>
          <a:stretch/>
        </p:blipFill>
        <p:spPr>
          <a:xfrm>
            <a:off x="4116375" y="3770950"/>
            <a:ext cx="4309900" cy="99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9" name="Google Shape;889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0400" y="49600"/>
            <a:ext cx="5603576" cy="272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100"/>
          <p:cNvPicPr preferRelativeResize="0"/>
          <p:nvPr/>
        </p:nvPicPr>
        <p:blipFill rotWithShape="1">
          <a:blip r:embed="rId4">
            <a:alphaModFix/>
          </a:blip>
          <a:srcRect r="25799"/>
          <a:stretch/>
        </p:blipFill>
        <p:spPr>
          <a:xfrm>
            <a:off x="125200" y="2223950"/>
            <a:ext cx="4248699" cy="2785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91" name="Google Shape;891;p100"/>
          <p:cNvCxnSpPr>
            <a:stCxn id="890" idx="3"/>
            <a:endCxn id="889" idx="2"/>
          </p:cNvCxnSpPr>
          <p:nvPr/>
        </p:nvCxnSpPr>
        <p:spPr>
          <a:xfrm rot="10800000" flipH="1">
            <a:off x="4373899" y="2775312"/>
            <a:ext cx="1788300" cy="841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" name="Google Shape;892;p100"/>
          <p:cNvSpPr/>
          <p:nvPr/>
        </p:nvSpPr>
        <p:spPr>
          <a:xfrm>
            <a:off x="5932238" y="2476250"/>
            <a:ext cx="459900" cy="4527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93" name="Google Shape;893;p100"/>
          <p:cNvCxnSpPr/>
          <p:nvPr/>
        </p:nvCxnSpPr>
        <p:spPr>
          <a:xfrm>
            <a:off x="3608225" y="389125"/>
            <a:ext cx="1790100" cy="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4" name="Google Shape;894;p100"/>
          <p:cNvCxnSpPr/>
          <p:nvPr/>
        </p:nvCxnSpPr>
        <p:spPr>
          <a:xfrm>
            <a:off x="668875" y="3123875"/>
            <a:ext cx="1790100" cy="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5" name="Google Shape;895;p100"/>
          <p:cNvCxnSpPr/>
          <p:nvPr/>
        </p:nvCxnSpPr>
        <p:spPr>
          <a:xfrm>
            <a:off x="4988425" y="1748100"/>
            <a:ext cx="1790100" cy="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6" name="Google Shape;896;p100"/>
          <p:cNvSpPr txBox="1"/>
          <p:nvPr/>
        </p:nvSpPr>
        <p:spPr>
          <a:xfrm>
            <a:off x="6714150" y="1783475"/>
            <a:ext cx="1853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rgbClr val="00FFFF"/>
                </a:solidFill>
                <a:latin typeface="Roboto"/>
                <a:ea typeface="Roboto"/>
                <a:cs typeface="Roboto"/>
                <a:sym typeface="Roboto"/>
              </a:rPr>
              <a:t>삭제 완료시 이동 주소</a:t>
            </a:r>
            <a:endParaRPr sz="1300">
              <a:solidFill>
                <a:srgbClr val="00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7" name="Google Shape;897;p100"/>
          <p:cNvSpPr/>
          <p:nvPr/>
        </p:nvSpPr>
        <p:spPr>
          <a:xfrm>
            <a:off x="714575" y="509400"/>
            <a:ext cx="1662600" cy="629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      Controller</a:t>
            </a:r>
            <a:endParaRPr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0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(회원, 관리자)경로설정의 오류시 해결방안 1</a:t>
            </a:r>
            <a:endParaRPr/>
          </a:p>
        </p:txBody>
      </p:sp>
      <p:sp>
        <p:nvSpPr>
          <p:cNvPr id="903" name="Google Shape;903;p10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31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457200" lvl="0" indent="-335978" algn="l" rtl="0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ko" sz="3560"/>
              <a:t>1. 경로를 찾아서 바꿔준다.</a:t>
            </a:r>
            <a:endParaRPr sz="356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628"/>
              <a:t> +</a:t>
            </a:r>
            <a:endParaRPr sz="2308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585"/>
              <a:t>class="btn_wrap"</a:t>
            </a:r>
            <a:r>
              <a:rPr lang="ko" sz="2694"/>
              <a:t>에</a:t>
            </a:r>
            <a:r>
              <a:rPr lang="ko" sz="2810"/>
              <a:t>  </a:t>
            </a:r>
            <a:r>
              <a:rPr lang="ko" sz="3610"/>
              <a:t>&lt;c:if&gt;</a:t>
            </a:r>
            <a:r>
              <a:rPr lang="ko" sz="2810"/>
              <a:t> 버튼 보여지는 것을 조건에 따라 다르게 설정되는 기능.</a:t>
            </a:r>
            <a:endParaRPr sz="281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145"/>
              <a:t>JSTL의 &lt;c:if&gt;&lt;/c:if&gt; JSTL은 JSP 표준라이브러리 / 조건을 걸고 타입을 버튼으로 하여 조건에 따라 버튼이 보여지게 한다.</a:t>
            </a:r>
            <a:endParaRPr sz="3174" b="1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281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2810"/>
              <a:t>따라서 버튼의 경로에 따라 해당 뷰 페이지의 이동이 이루어진다.</a:t>
            </a:r>
            <a:endParaRPr sz="281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유인요인</a:t>
            </a:r>
            <a:endParaRPr/>
          </a:p>
        </p:txBody>
      </p:sp>
      <p:sp>
        <p:nvSpPr>
          <p:cNvPr id="129" name="Google Shape;129;p2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31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➔"/>
            </a:pPr>
            <a:r>
              <a:rPr lang="ko" sz="1900"/>
              <a:t>다양한 항공사가 난립하는 현재, 항공사의 선택에 대한 소비자의 부담이 가중되고 있음</a:t>
            </a:r>
            <a:endParaRPr sz="19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-349250" algn="l" rtl="0">
              <a:spcBef>
                <a:spcPts val="1200"/>
              </a:spcBef>
              <a:spcAft>
                <a:spcPts val="0"/>
              </a:spcAft>
              <a:buSzPts val="1900"/>
              <a:buChar char="➔"/>
            </a:pPr>
            <a:r>
              <a:rPr lang="ko" sz="1900"/>
              <a:t>다양한 가격비교 사이트가 존재하나, 여행사 DB를 통한 서비스를 목표로 하기에 일반적으로 항공사 예매보다 가격이 높음</a:t>
            </a:r>
            <a:endParaRPr sz="19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-349250" algn="l" rtl="0">
              <a:spcBef>
                <a:spcPts val="1200"/>
              </a:spcBef>
              <a:spcAft>
                <a:spcPts val="0"/>
              </a:spcAft>
              <a:buSzPts val="1900"/>
              <a:buChar char="➔"/>
            </a:pPr>
            <a:r>
              <a:rPr lang="ko" sz="1900"/>
              <a:t>이에 항공사 홈페이지의 정보를 직접적으로 사용하여 저렴한 예약 시스템을 만듦과 동시에, 소비자의 선택에 도움을 줄 요소를 동시에 제공하여야 할 필요성이 존재</a:t>
            </a:r>
            <a:endParaRPr sz="190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8" name="Google Shape;90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00" y="650850"/>
            <a:ext cx="6710325" cy="1658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909" name="Google Shape;909;p102"/>
          <p:cNvCxnSpPr/>
          <p:nvPr/>
        </p:nvCxnSpPr>
        <p:spPr>
          <a:xfrm rot="10800000" flipH="1">
            <a:off x="2667250" y="997450"/>
            <a:ext cx="1952700" cy="72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0" name="Google Shape;910;p102"/>
          <p:cNvCxnSpPr/>
          <p:nvPr/>
        </p:nvCxnSpPr>
        <p:spPr>
          <a:xfrm rot="10800000" flipH="1">
            <a:off x="2667250" y="1751225"/>
            <a:ext cx="1952700" cy="72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1" name="Google Shape;911;p102"/>
          <p:cNvSpPr txBox="1"/>
          <p:nvPr/>
        </p:nvSpPr>
        <p:spPr>
          <a:xfrm>
            <a:off x="2462100" y="2886575"/>
            <a:ext cx="5957100" cy="147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조건을 적어준 뒤  밑에 경로 적어준다.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보여지는 화면에서 버튼이 2개가 아니기 때문에 페이지 자체만 봐서는 경로 확인이 힘들다.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해당 뷰페이지에서 아까 말했던 컨트롤러에 있는 주소 사용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2" name="Google Shape;912;p102"/>
          <p:cNvSpPr/>
          <p:nvPr/>
        </p:nvSpPr>
        <p:spPr>
          <a:xfrm>
            <a:off x="594300" y="2532850"/>
            <a:ext cx="1506900" cy="20658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ne = 같지않다.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eq = 같다.</a:t>
            </a:r>
            <a:endParaRPr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9900" y="650850"/>
            <a:ext cx="6710325" cy="16582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918" name="Google Shape;918;p103"/>
          <p:cNvCxnSpPr/>
          <p:nvPr/>
        </p:nvCxnSpPr>
        <p:spPr>
          <a:xfrm rot="10800000" flipH="1">
            <a:off x="2667250" y="997450"/>
            <a:ext cx="1952700" cy="72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9" name="Google Shape;919;p103"/>
          <p:cNvCxnSpPr/>
          <p:nvPr/>
        </p:nvCxnSpPr>
        <p:spPr>
          <a:xfrm rot="10800000" flipH="1">
            <a:off x="2667250" y="1751225"/>
            <a:ext cx="1952700" cy="72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0" name="Google Shape;920;p103"/>
          <p:cNvSpPr txBox="1"/>
          <p:nvPr/>
        </p:nvSpPr>
        <p:spPr>
          <a:xfrm>
            <a:off x="2462100" y="2886575"/>
            <a:ext cx="5957100" cy="1477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조건을 적어준 뒤  밑에 경로 적어준다.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보여지는 화면에서 버튼이 2개가 아니기 때문에 페이지 자체만 봐서는 경로 확인이 힘들다.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ko">
                <a:latin typeface="Roboto"/>
                <a:ea typeface="Roboto"/>
                <a:cs typeface="Roboto"/>
                <a:sym typeface="Roboto"/>
              </a:rPr>
              <a:t>해당 뷰페이지에서 아까 말했던 컨트롤러에 있는 주소 사용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1" name="Google Shape;921;p103"/>
          <p:cNvSpPr/>
          <p:nvPr/>
        </p:nvSpPr>
        <p:spPr>
          <a:xfrm>
            <a:off x="594300" y="2532850"/>
            <a:ext cx="1506900" cy="20658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rgbClr val="00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ne = 같지않다.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eq = 같다.</a:t>
            </a:r>
            <a:endParaRPr/>
          </a:p>
        </p:txBody>
      </p:sp>
      <p:pic>
        <p:nvPicPr>
          <p:cNvPr id="922" name="Google Shape;922;p103"/>
          <p:cNvPicPr preferRelativeResize="0"/>
          <p:nvPr/>
        </p:nvPicPr>
        <p:blipFill rotWithShape="1">
          <a:blip r:embed="rId4">
            <a:alphaModFix/>
          </a:blip>
          <a:srcRect b="48909"/>
          <a:stretch/>
        </p:blipFill>
        <p:spPr>
          <a:xfrm>
            <a:off x="174913" y="1336000"/>
            <a:ext cx="8709274" cy="2102400"/>
          </a:xfrm>
          <a:prstGeom prst="rect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923" name="Google Shape;923;p103"/>
          <p:cNvCxnSpPr/>
          <p:nvPr/>
        </p:nvCxnSpPr>
        <p:spPr>
          <a:xfrm>
            <a:off x="1768775" y="1655550"/>
            <a:ext cx="1047000" cy="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10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(회원, 관리자)경로설정의 오류시 해결방안 2</a:t>
            </a:r>
            <a:endParaRPr/>
          </a:p>
        </p:txBody>
      </p:sp>
      <p:sp>
        <p:nvSpPr>
          <p:cNvPr id="929" name="Google Shape;929;p10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31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47500" lnSpcReduction="20000"/>
          </a:bodyPr>
          <a:lstStyle/>
          <a:p>
            <a:pPr marL="457200" lvl="0" indent="-318134" algn="l" rtl="0">
              <a:spcBef>
                <a:spcPts val="0"/>
              </a:spcBef>
              <a:spcAft>
                <a:spcPts val="0"/>
              </a:spcAft>
              <a:buSzPct val="100000"/>
              <a:buChar char="➔"/>
            </a:pPr>
            <a:r>
              <a:rPr lang="ko" sz="4338"/>
              <a:t>차선책으로 인터셉터(Interceptor)로 설정 해준다.</a:t>
            </a:r>
            <a:endParaRPr sz="4338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3723"/>
          </a:p>
          <a:p>
            <a:pPr marL="457200" lvl="0" indent="-318134" algn="l" rtl="0">
              <a:spcBef>
                <a:spcPts val="1200"/>
              </a:spcBef>
              <a:spcAft>
                <a:spcPts val="0"/>
              </a:spcAft>
              <a:buSzPct val="100000"/>
              <a:buChar char="➔"/>
            </a:pPr>
            <a:r>
              <a:rPr lang="ko" sz="4338"/>
              <a:t>@Component</a:t>
            </a:r>
            <a:endParaRPr sz="4338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4338"/>
              <a:t>public class Notice2_Interceptor extends </a:t>
            </a:r>
            <a:r>
              <a:rPr lang="ko" sz="4338" i="1" u="sng"/>
              <a:t>HandlerInterceptorAdapter</a:t>
            </a:r>
            <a:r>
              <a:rPr lang="ko" sz="4338"/>
              <a:t>{</a:t>
            </a:r>
            <a:endParaRPr sz="4338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4338"/>
              <a:t>}</a:t>
            </a:r>
            <a:endParaRPr sz="4338"/>
          </a:p>
          <a:p>
            <a:pPr marL="457200" lvl="0" indent="-309879" algn="l" rtl="0">
              <a:spcBef>
                <a:spcPts val="1200"/>
              </a:spcBef>
              <a:spcAft>
                <a:spcPts val="0"/>
              </a:spcAft>
              <a:buSzPct val="100000"/>
              <a:buChar char="➔"/>
            </a:pPr>
            <a:r>
              <a:rPr lang="ko" sz="3938"/>
              <a:t>InterceptorConfig 에서 해당페이지로 들어갔을 경우들을 지정해준다.</a:t>
            </a:r>
            <a:endParaRPr sz="3938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9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90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4" name="Google Shape;93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26" y="98824"/>
            <a:ext cx="8514751" cy="49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6925" y="1881950"/>
            <a:ext cx="6659999" cy="3094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6" name="Google Shape;936;p105"/>
          <p:cNvCxnSpPr/>
          <p:nvPr/>
        </p:nvCxnSpPr>
        <p:spPr>
          <a:xfrm rot="10800000" flipH="1">
            <a:off x="4719000" y="2631750"/>
            <a:ext cx="1054200" cy="72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25" y="1621604"/>
            <a:ext cx="5610451" cy="314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2" name="Google Shape;942;p106"/>
          <p:cNvPicPr preferRelativeResize="0"/>
          <p:nvPr/>
        </p:nvPicPr>
        <p:blipFill rotWithShape="1">
          <a:blip r:embed="rId4">
            <a:alphaModFix/>
          </a:blip>
          <a:srcRect l="3994" r="44862" b="67943"/>
          <a:stretch/>
        </p:blipFill>
        <p:spPr>
          <a:xfrm>
            <a:off x="3554600" y="1195675"/>
            <a:ext cx="5377850" cy="1896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7" name="Google Shape;94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863" y="216075"/>
            <a:ext cx="8910276" cy="48354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8" name="Google Shape;948;p107"/>
          <p:cNvCxnSpPr/>
          <p:nvPr/>
        </p:nvCxnSpPr>
        <p:spPr>
          <a:xfrm rot="10800000" flipH="1">
            <a:off x="1252275" y="325500"/>
            <a:ext cx="601500" cy="14100"/>
          </a:xfrm>
          <a:prstGeom prst="straightConnector1">
            <a:avLst/>
          </a:prstGeom>
          <a:noFill/>
          <a:ln w="19050" cap="flat" cmpd="sng">
            <a:solidFill>
              <a:srgbClr val="00FFFF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3" name="Google Shape;953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3254"/>
            <a:ext cx="9143999" cy="3576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81AEF8"/>
            </a:gs>
            <a:gs pos="100000">
              <a:srgbClr val="1663DF"/>
            </a:gs>
          </a:gsLst>
          <a:lin ang="5400012" scaled="0"/>
        </a:gradFill>
        <a:effectLst/>
      </p:bgPr>
    </p:bg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0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(회원mypage)마이페이지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 </a:t>
            </a:r>
            <a:r>
              <a:rPr lang="ko" sz="2200"/>
              <a:t>세션,hashmap,map</a:t>
            </a:r>
            <a:r>
              <a:rPr lang="ko"/>
              <a:t>을 이용한  본인글 리스트창 만들기 </a:t>
            </a:r>
            <a:endParaRPr/>
          </a:p>
        </p:txBody>
      </p:sp>
      <p:sp>
        <p:nvSpPr>
          <p:cNvPr id="959" name="Google Shape;959;p109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318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➔"/>
            </a:pPr>
            <a:r>
              <a:rPr lang="ko" sz="1900"/>
              <a:t>마이페이지에서 본인이 쓴 리뷰만 확인 하는 기능을 추가하면 편의성에 좋을 것 같다고 판단</a:t>
            </a:r>
            <a:endParaRPr sz="19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-349250" algn="l" rtl="0">
              <a:spcBef>
                <a:spcPts val="1200"/>
              </a:spcBef>
              <a:spcAft>
                <a:spcPts val="0"/>
              </a:spcAft>
              <a:buSzPts val="1900"/>
              <a:buChar char="➔"/>
            </a:pPr>
            <a:r>
              <a:rPr lang="ko" sz="1900"/>
              <a:t>mapper.xml부분에 where 절을 추가하여 하려고 했으나 parameterType라는 객체 정보를 2곳에서 가져와야 하는  상황 때문에</a:t>
            </a:r>
            <a:endParaRPr sz="19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ko" sz="1900"/>
              <a:t>hashMap 을 사용 하는 방법을 택했다.</a:t>
            </a:r>
            <a:endParaRPr sz="190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00"/>
          </a:p>
          <a:p>
            <a:pPr marL="457200" lvl="0" indent="-349250" algn="l" rtl="0">
              <a:spcBef>
                <a:spcPts val="1200"/>
              </a:spcBef>
              <a:spcAft>
                <a:spcPts val="0"/>
              </a:spcAft>
              <a:buSzPts val="1900"/>
              <a:buChar char="➔"/>
            </a:pPr>
            <a:endParaRPr sz="19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4" name="Google Shape;96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54552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5575" y="338563"/>
            <a:ext cx="1790700" cy="25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0" name="Google Shape;97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50" y="1106294"/>
            <a:ext cx="8985299" cy="3514906"/>
          </a:xfrm>
          <a:prstGeom prst="rect">
            <a:avLst/>
          </a:prstGeom>
          <a:noFill/>
          <a:ln>
            <a:noFill/>
          </a:ln>
        </p:spPr>
      </p:pic>
      <p:sp>
        <p:nvSpPr>
          <p:cNvPr id="971" name="Google Shape;971;p111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마이페이지에서 나의 글 확인하기 리스트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1194</Words>
  <Application>Microsoft Office PowerPoint</Application>
  <PresentationFormat>화면 슬라이드 쇼(16:9)</PresentationFormat>
  <Paragraphs>327</Paragraphs>
  <Slides>103</Slides>
  <Notes>103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103</vt:i4>
      </vt:variant>
    </vt:vector>
  </HeadingPairs>
  <TitlesOfParts>
    <vt:vector size="107" baseType="lpstr">
      <vt:lpstr>Roboto</vt:lpstr>
      <vt:lpstr>Times New Roman</vt:lpstr>
      <vt:lpstr>Arial</vt:lpstr>
      <vt:lpstr>Material</vt:lpstr>
      <vt:lpstr>항공사 통합 국내선 예약 플랫폼 + 리뷰 시스템</vt:lpstr>
      <vt:lpstr>INDEX</vt:lpstr>
      <vt:lpstr>1. ABSTRACT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유인요인</vt:lpstr>
      <vt:lpstr>요구사항 분석</vt:lpstr>
      <vt:lpstr>목표</vt:lpstr>
      <vt:lpstr>개발일정</vt:lpstr>
      <vt:lpstr>2. DEPENDENCY</vt:lpstr>
      <vt:lpstr>프로젝트 개발 환경</vt:lpstr>
      <vt:lpstr>3. USECASE</vt:lpstr>
      <vt:lpstr>PowerPoint 프레젠테이션</vt:lpstr>
      <vt:lpstr>4. ERD</vt:lpstr>
      <vt:lpstr>PowerPoint 프레젠테이션</vt:lpstr>
      <vt:lpstr>5. 개발자</vt:lpstr>
      <vt:lpstr>개발자(임무)</vt:lpstr>
      <vt:lpstr>  Searching    Airline     Schedule</vt:lpstr>
      <vt:lpstr>Main Page - 검색창 작동</vt:lpstr>
      <vt:lpstr>index.jsp - 검색창(왕복, 편도 선택 radio)</vt:lpstr>
      <vt:lpstr>index.jsp - 검색창(text기반 입력창 + 탑승객 기본 value)</vt:lpstr>
      <vt:lpstr>index.jsp - 탑승객(성인, 아이 선택)</vt:lpstr>
      <vt:lpstr>bookingMain</vt:lpstr>
      <vt:lpstr>bookingController.java - list 선언</vt:lpstr>
      <vt:lpstr>bookingController.java - 날짜를 선택 및 조건에 맞는 데이터 선택</vt:lpstr>
      <vt:lpstr>bookingList.jsp - 항공편 목록 출력</vt:lpstr>
      <vt:lpstr>bookingList.jsp - 항공편 목록 출력</vt:lpstr>
      <vt:lpstr>bookingList.jsp - 클릭시 추가 정보 설정</vt:lpstr>
      <vt:lpstr>bookingList.jsp - 왕복편 설정 및 버튼 클릭</vt:lpstr>
      <vt:lpstr>bookingController.java - 항공사 홈페이지로 리다이렉트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기능구현계획</vt:lpstr>
      <vt:lpstr> 공지사항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이용후기</vt:lpstr>
      <vt:lpstr>이용후기(Board_r)</vt:lpstr>
      <vt:lpstr>이용후기(관리자)</vt:lpstr>
      <vt:lpstr>이용후기(회원)</vt:lpstr>
      <vt:lpstr>리스트</vt:lpstr>
      <vt:lpstr>(관리자)리스트 이용 후기 관리</vt:lpstr>
      <vt:lpstr>(관리자)리스트 이용 후기 관리</vt:lpstr>
      <vt:lpstr>(회원) 리스트 이용 후기</vt:lpstr>
      <vt:lpstr>입력창</vt:lpstr>
      <vt:lpstr>관리자 공지 입력창</vt:lpstr>
      <vt:lpstr>회원 후기 입력창</vt:lpstr>
      <vt:lpstr>(관리자)(회원)입력창</vt:lpstr>
      <vt:lpstr>상세페이지+(수정,삭제)</vt:lpstr>
      <vt:lpstr>(관리자) 상세 페이지</vt:lpstr>
      <vt:lpstr>상세페이지의 num 과 hit</vt:lpstr>
      <vt:lpstr>(회원) 상세 페이지</vt:lpstr>
      <vt:lpstr>(회원) 상세 페이지</vt:lpstr>
      <vt:lpstr>PowerPoint 프레젠테이션</vt:lpstr>
      <vt:lpstr>PowerPoint 프레젠테이션</vt:lpstr>
      <vt:lpstr>회원 이용후기 페이지에서 검색기능</vt:lpstr>
      <vt:lpstr>PowerPoint 프레젠테이션</vt:lpstr>
      <vt:lpstr>(회원, 관리자)경로설정의 오류시 해결방안 1</vt:lpstr>
      <vt:lpstr>PowerPoint 프레젠테이션</vt:lpstr>
      <vt:lpstr>(회원, 관리자)경로설정의 오류시 해결방안 1</vt:lpstr>
      <vt:lpstr>PowerPoint 프레젠테이션</vt:lpstr>
      <vt:lpstr>PowerPoint 프레젠테이션</vt:lpstr>
      <vt:lpstr>(회원, 관리자)경로설정의 오류시 해결방안 2</vt:lpstr>
      <vt:lpstr>PowerPoint 프레젠테이션</vt:lpstr>
      <vt:lpstr>PowerPoint 프레젠테이션</vt:lpstr>
      <vt:lpstr>PowerPoint 프레젠테이션</vt:lpstr>
      <vt:lpstr>PowerPoint 프레젠테이션</vt:lpstr>
      <vt:lpstr> (회원mypage)마이페이지  세션,hashmap,map을 이용한  본인글 리스트창 만들기 </vt:lpstr>
      <vt:lpstr>PowerPoint 프레젠테이션</vt:lpstr>
      <vt:lpstr>마이페이지에서 나의 글 확인하기 리스트</vt:lpstr>
      <vt:lpstr>PowerPoint 프레젠테이션</vt:lpstr>
      <vt:lpstr>PowerPoint 프레젠테이션</vt:lpstr>
      <vt:lpstr>마이페이지에서 나의 글 확인하기 상세창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항공사 통합 국내선 예약 플랫폼 + 리뷰 시스템</dc:title>
  <dc:creator>admin</dc:creator>
  <cp:lastModifiedBy>admin</cp:lastModifiedBy>
  <cp:revision>1</cp:revision>
  <dcterms:modified xsi:type="dcterms:W3CDTF">2022-12-16T06:00:20Z</dcterms:modified>
</cp:coreProperties>
</file>